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0"/>
  </p:notesMasterIdLst>
  <p:sldIdLst>
    <p:sldId id="256" r:id="rId2"/>
    <p:sldId id="336" r:id="rId3"/>
    <p:sldId id="338" r:id="rId4"/>
    <p:sldId id="339" r:id="rId5"/>
    <p:sldId id="359" r:id="rId6"/>
    <p:sldId id="340" r:id="rId7"/>
    <p:sldId id="341" r:id="rId8"/>
    <p:sldId id="342" r:id="rId9"/>
    <p:sldId id="343" r:id="rId10"/>
    <p:sldId id="344" r:id="rId11"/>
    <p:sldId id="345" r:id="rId12"/>
    <p:sldId id="346" r:id="rId13"/>
    <p:sldId id="360" r:id="rId14"/>
    <p:sldId id="348" r:id="rId15"/>
    <p:sldId id="349" r:id="rId16"/>
    <p:sldId id="350" r:id="rId17"/>
    <p:sldId id="283" r:id="rId18"/>
    <p:sldId id="352" r:id="rId19"/>
    <p:sldId id="269" r:id="rId20"/>
    <p:sldId id="270" r:id="rId21"/>
    <p:sldId id="353" r:id="rId22"/>
    <p:sldId id="274" r:id="rId23"/>
    <p:sldId id="275" r:id="rId24"/>
    <p:sldId id="276" r:id="rId25"/>
    <p:sldId id="277" r:id="rId26"/>
    <p:sldId id="333" r:id="rId27"/>
    <p:sldId id="278" r:id="rId28"/>
    <p:sldId id="280" r:id="rId29"/>
    <p:sldId id="279" r:id="rId30"/>
    <p:sldId id="284" r:id="rId31"/>
    <p:sldId id="330" r:id="rId32"/>
    <p:sldId id="329" r:id="rId33"/>
    <p:sldId id="331" r:id="rId34"/>
    <p:sldId id="332" r:id="rId35"/>
    <p:sldId id="310" r:id="rId36"/>
    <p:sldId id="311" r:id="rId37"/>
    <p:sldId id="314" r:id="rId38"/>
    <p:sldId id="361" r:id="rId39"/>
    <p:sldId id="313" r:id="rId40"/>
    <p:sldId id="315" r:id="rId41"/>
    <p:sldId id="317" r:id="rId42"/>
    <p:sldId id="318" r:id="rId43"/>
    <p:sldId id="316" r:id="rId44"/>
    <p:sldId id="362" r:id="rId45"/>
    <p:sldId id="334" r:id="rId46"/>
    <p:sldId id="286" r:id="rId47"/>
    <p:sldId id="302" r:id="rId48"/>
    <p:sldId id="303" r:id="rId49"/>
    <p:sldId id="363" r:id="rId50"/>
    <p:sldId id="364" r:id="rId51"/>
    <p:sldId id="365" r:id="rId52"/>
    <p:sldId id="304" r:id="rId53"/>
    <p:sldId id="305" r:id="rId54"/>
    <p:sldId id="301" r:id="rId55"/>
    <p:sldId id="319" r:id="rId56"/>
    <p:sldId id="288" r:id="rId57"/>
    <p:sldId id="320" r:id="rId58"/>
    <p:sldId id="323" r:id="rId59"/>
    <p:sldId id="321" r:id="rId60"/>
    <p:sldId id="287" r:id="rId61"/>
    <p:sldId id="322" r:id="rId62"/>
    <p:sldId id="298" r:id="rId63"/>
    <p:sldId id="324" r:id="rId64"/>
    <p:sldId id="299" r:id="rId65"/>
    <p:sldId id="300" r:id="rId66"/>
    <p:sldId id="325" r:id="rId67"/>
    <p:sldId id="326" r:id="rId68"/>
    <p:sldId id="328" r:id="rId69"/>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115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51EF67CF-11AD-4BC5-9815-12F797218456}" type="datetimeFigureOut">
              <a:rPr lang="zh-CN" altLang="es-ES"/>
              <a:pPr/>
              <a:t>2016/5/18</a:t>
            </a:fld>
            <a:endParaRPr lang="zh-CN"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7B2DB17-001F-459F-BB26-7ADBBA23A8AE}" type="slidenum">
              <a:rPr lang="zh-CN" altLang="en-US"/>
              <a:pPr/>
              <a:t>‹Nº›</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p:spPr>
      </p:sp>
      <p:sp>
        <p:nvSpPr>
          <p:cNvPr id="7171" name="Notes Placeholder 2"/>
          <p:cNvSpPr>
            <a:spLocks noGrp="1"/>
          </p:cNvSpPr>
          <p:nvPr>
            <p:ph type="body" idx="1"/>
          </p:nvPr>
        </p:nvSpPr>
        <p:spPr bwMode="auto">
          <a:noFill/>
        </p:spPr>
        <p:txBody>
          <a:bodyPr/>
          <a:lstStyle/>
          <a:p>
            <a:pPr eaLnBrk="1" hangingPunct="1">
              <a:spcBef>
                <a:spcPct val="0"/>
              </a:spcBef>
            </a:pPr>
            <a:endParaRPr lang="zh-CN" altLang="en-US"/>
          </a:p>
        </p:txBody>
      </p:sp>
      <p:sp>
        <p:nvSpPr>
          <p:cNvPr id="7172" name="Slide Number Placeholder 3"/>
          <p:cNvSpPr>
            <a:spLocks noGrp="1"/>
          </p:cNvSpPr>
          <p:nvPr>
            <p:ph type="sldNum" sz="quarter" idx="5"/>
          </p:nvPr>
        </p:nvSpPr>
        <p:spPr bwMode="auto">
          <a:noFill/>
          <a:ln>
            <a:miter lim="800000"/>
            <a:headEnd/>
            <a:tailEnd/>
          </a:ln>
        </p:spPr>
        <p:txBody>
          <a:bodyPr/>
          <a:lstStyle/>
          <a:p>
            <a:fld id="{2D823D60-5F21-4856-88DB-40B5CB8F44B3}" type="slidenum">
              <a:rPr lang="zh-CN" altLang="en-US"/>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pPr eaLnBrk="1" hangingPunct="1">
              <a:spcBef>
                <a:spcPct val="0"/>
              </a:spcBef>
            </a:pPr>
            <a:endParaRPr lang="zh-CN" altLang="en-US"/>
          </a:p>
        </p:txBody>
      </p:sp>
      <p:sp>
        <p:nvSpPr>
          <p:cNvPr id="8196" name="Slide Number Placeholder 3"/>
          <p:cNvSpPr>
            <a:spLocks noGrp="1"/>
          </p:cNvSpPr>
          <p:nvPr>
            <p:ph type="sldNum" sz="quarter" idx="5"/>
          </p:nvPr>
        </p:nvSpPr>
        <p:spPr bwMode="auto">
          <a:noFill/>
          <a:ln>
            <a:miter lim="800000"/>
            <a:headEnd/>
            <a:tailEnd/>
          </a:ln>
        </p:spPr>
        <p:txBody>
          <a:bodyPr/>
          <a:lstStyle/>
          <a:p>
            <a:fld id="{F4EA5515-05E9-4B46-8CDF-C76EEB9FB796}" type="slidenum">
              <a:rPr lang="zh-CN" altLang="en-US"/>
              <a:pPr/>
              <a:t>19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pPr eaLnBrk="1" hangingPunct="1">
              <a:spcBef>
                <a:spcPct val="0"/>
              </a:spcBef>
            </a:pPr>
            <a:endParaRPr lang="zh-CN" altLang="en-US"/>
          </a:p>
        </p:txBody>
      </p:sp>
      <p:sp>
        <p:nvSpPr>
          <p:cNvPr id="8196" name="Slide Number Placeholder 3"/>
          <p:cNvSpPr>
            <a:spLocks noGrp="1"/>
          </p:cNvSpPr>
          <p:nvPr>
            <p:ph type="sldNum" sz="quarter" idx="5"/>
          </p:nvPr>
        </p:nvSpPr>
        <p:spPr bwMode="auto">
          <a:noFill/>
          <a:ln>
            <a:miter lim="800000"/>
            <a:headEnd/>
            <a:tailEnd/>
          </a:ln>
        </p:spPr>
        <p:txBody>
          <a:bodyPr/>
          <a:lstStyle/>
          <a:p>
            <a:fld id="{F4EA5515-05E9-4B46-8CDF-C76EEB9FB796}" type="slidenum">
              <a:rPr lang="zh-CN" altLang="en-US"/>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1"/>
      </p:bgRef>
    </p:bg>
    <p:spTree>
      <p:nvGrpSpPr>
        <p:cNvPr id="1" name=""/>
        <p:cNvGrpSpPr/>
        <p:nvPr/>
      </p:nvGrpSpPr>
      <p:grpSpPr>
        <a:xfrm>
          <a:off x="0" y="0"/>
          <a:ext cx="0" cy="0"/>
          <a:chOff x="0" y="0"/>
          <a:chExt cx="0" cy="0"/>
        </a:xfrm>
      </p:grpSpPr>
      <p:sp>
        <p:nvSpPr>
          <p:cNvPr id="8" name="7 Título"/>
          <p:cNvSpPr>
            <a:spLocks noGrp="1"/>
          </p:cNvSpPr>
          <p:nvPr>
            <p:ph type="ctrTitle"/>
          </p:nvPr>
        </p:nvSpPr>
        <p:spPr>
          <a:xfrm>
            <a:off x="2286000" y="3124200"/>
            <a:ext cx="6172200" cy="1894362"/>
          </a:xfrm>
        </p:spPr>
        <p:txBody>
          <a:bodyPr/>
          <a:lstStyle>
            <a:lvl1pPr>
              <a:defRPr b="1"/>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7764621" y="1174097"/>
            <a:ext cx="2286000" cy="381000"/>
          </a:xfrm>
        </p:spPr>
        <p:txBody>
          <a:bodyPr/>
          <a:lstStyle/>
          <a:p>
            <a:fld id="{E4EDF974-D914-4E6E-9186-571B0F0B2C82}" type="datetimeFigureOut">
              <a:rPr lang="fr-FR" altLang="zh-CN" smtClean="0"/>
              <a:pPr/>
              <a:t>18/05/2016</a:t>
            </a:fld>
            <a:endParaRPr lang="fr-CA" altLang="zh-CN" dirty="0"/>
          </a:p>
        </p:txBody>
      </p:sp>
      <p:sp>
        <p:nvSpPr>
          <p:cNvPr id="17" name="16 Marcador de pie de página"/>
          <p:cNvSpPr>
            <a:spLocks noGrp="1"/>
          </p:cNvSpPr>
          <p:nvPr>
            <p:ph type="ftr" sz="quarter" idx="11"/>
          </p:nvPr>
        </p:nvSpPr>
        <p:spPr bwMode="auto">
          <a:xfrm rot="5400000">
            <a:off x="7077269" y="4181669"/>
            <a:ext cx="3657600" cy="384048"/>
          </a:xfrm>
        </p:spPr>
        <p:txBody>
          <a:bodyPr/>
          <a:lstStyle/>
          <a:p>
            <a:endParaRPr lang="fr-CA" altLang="zh-CN" dirty="0"/>
          </a:p>
        </p:txBody>
      </p:sp>
      <p:sp>
        <p:nvSpPr>
          <p:cNvPr id="10" name="9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13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17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1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Conector recto"/>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Elipse"/>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Elipse"/>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Marcador de número de diapositiva"/>
          <p:cNvSpPr>
            <a:spLocks noGrp="1"/>
          </p:cNvSpPr>
          <p:nvPr>
            <p:ph type="sldNum" sz="quarter" idx="12"/>
          </p:nvPr>
        </p:nvSpPr>
        <p:spPr bwMode="auto">
          <a:xfrm>
            <a:off x="1325544" y="4928702"/>
            <a:ext cx="609600" cy="517524"/>
          </a:xfrm>
        </p:spPr>
        <p:txBody>
          <a:bodyPr/>
          <a:lstStyle/>
          <a:p>
            <a:fld id="{322C49D1-386E-497B-8A1C-2A23BD082AD6}" type="slidenum">
              <a:rPr lang="fr-CA" altLang="zh-CN" smtClean="0"/>
              <a:pPr/>
              <a:t>‹Nº›</a:t>
            </a:fld>
            <a:endParaRPr lang="fr-CA" altLang="zh-CN"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E4EDF974-D914-4E6E-9186-571B0F0B2C82}" type="datetimeFigureOut">
              <a:rPr lang="fr-FR" altLang="zh-CN" smtClean="0"/>
              <a:pPr/>
              <a:t>18/05/2016</a:t>
            </a:fld>
            <a:endParaRPr lang="fr-CA" altLang="zh-CN" dirty="0"/>
          </a:p>
        </p:txBody>
      </p:sp>
      <p:sp>
        <p:nvSpPr>
          <p:cNvPr id="5" name="4 Marcador de pie de página"/>
          <p:cNvSpPr>
            <a:spLocks noGrp="1"/>
          </p:cNvSpPr>
          <p:nvPr>
            <p:ph type="ftr" sz="quarter" idx="11"/>
          </p:nvPr>
        </p:nvSpPr>
        <p:spPr/>
        <p:txBody>
          <a:bodyPr/>
          <a:lstStyle/>
          <a:p>
            <a:endParaRPr lang="fr-CA" altLang="zh-CN" dirty="0"/>
          </a:p>
        </p:txBody>
      </p:sp>
      <p:sp>
        <p:nvSpPr>
          <p:cNvPr id="6" name="5 Marcador de número de diapositiva"/>
          <p:cNvSpPr>
            <a:spLocks noGrp="1"/>
          </p:cNvSpPr>
          <p:nvPr>
            <p:ph type="sldNum" sz="quarter" idx="12"/>
          </p:nvPr>
        </p:nvSpPr>
        <p:spPr/>
        <p:txBody>
          <a:bodyPr/>
          <a:lstStyle/>
          <a:p>
            <a:fld id="{322C49D1-386E-497B-8A1C-2A23BD082AD6}" type="slidenum">
              <a:rPr lang="fr-CA" altLang="zh-CN" smtClean="0"/>
              <a:pPr/>
              <a:t>‹Nº›</a:t>
            </a:fld>
            <a:endParaRPr lang="fr-CA"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E4EDF974-D914-4E6E-9186-571B0F0B2C82}" type="datetimeFigureOut">
              <a:rPr lang="fr-FR" altLang="zh-CN" smtClean="0"/>
              <a:pPr/>
              <a:t>18/05/2016</a:t>
            </a:fld>
            <a:endParaRPr lang="fr-CA" altLang="zh-CN" dirty="0"/>
          </a:p>
        </p:txBody>
      </p:sp>
      <p:sp>
        <p:nvSpPr>
          <p:cNvPr id="5" name="4 Marcador de pie de página"/>
          <p:cNvSpPr>
            <a:spLocks noGrp="1"/>
          </p:cNvSpPr>
          <p:nvPr>
            <p:ph type="ftr" sz="quarter" idx="11"/>
          </p:nvPr>
        </p:nvSpPr>
        <p:spPr/>
        <p:txBody>
          <a:bodyPr/>
          <a:lstStyle/>
          <a:p>
            <a:endParaRPr lang="fr-CA" altLang="zh-CN" dirty="0"/>
          </a:p>
        </p:txBody>
      </p:sp>
      <p:sp>
        <p:nvSpPr>
          <p:cNvPr id="6" name="5 Marcador de número de diapositiva"/>
          <p:cNvSpPr>
            <a:spLocks noGrp="1"/>
          </p:cNvSpPr>
          <p:nvPr>
            <p:ph type="sldNum" sz="quarter" idx="12"/>
          </p:nvPr>
        </p:nvSpPr>
        <p:spPr/>
        <p:txBody>
          <a:bodyPr/>
          <a:lstStyle/>
          <a:p>
            <a:fld id="{322C49D1-386E-497B-8A1C-2A23BD082AD6}" type="slidenum">
              <a:rPr lang="fr-CA" altLang="zh-CN" smtClean="0"/>
              <a:pPr/>
              <a:t>‹Nº›</a:t>
            </a:fld>
            <a:endParaRPr lang="fr-CA"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8" name="7 Marcador de contenido"/>
          <p:cNvSpPr>
            <a:spLocks noGrp="1"/>
          </p:cNvSpPr>
          <p:nvPr>
            <p:ph sz="quarter" idx="1"/>
          </p:nvPr>
        </p:nvSpPr>
        <p:spPr>
          <a:xfrm>
            <a:off x="457200" y="1600200"/>
            <a:ext cx="7467600" cy="487375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4"/>
          </p:nvPr>
        </p:nvSpPr>
        <p:spPr/>
        <p:txBody>
          <a:bodyPr rtlCol="0"/>
          <a:lstStyle/>
          <a:p>
            <a:fld id="{E4EDF974-D914-4E6E-9186-571B0F0B2C82}" type="datetimeFigureOut">
              <a:rPr lang="fr-FR" altLang="zh-CN" smtClean="0"/>
              <a:pPr/>
              <a:t>18/05/2016</a:t>
            </a:fld>
            <a:endParaRPr lang="fr-CA" altLang="zh-CN" dirty="0"/>
          </a:p>
        </p:txBody>
      </p:sp>
      <p:sp>
        <p:nvSpPr>
          <p:cNvPr id="9" name="8 Marcador de número de diapositiva"/>
          <p:cNvSpPr>
            <a:spLocks noGrp="1"/>
          </p:cNvSpPr>
          <p:nvPr>
            <p:ph type="sldNum" sz="quarter" idx="15"/>
          </p:nvPr>
        </p:nvSpPr>
        <p:spPr/>
        <p:txBody>
          <a:bodyPr rtlCol="0"/>
          <a:lstStyle/>
          <a:p>
            <a:fld id="{322C49D1-386E-497B-8A1C-2A23BD082AD6}" type="slidenum">
              <a:rPr lang="fr-CA" altLang="zh-CN" smtClean="0"/>
              <a:pPr/>
              <a:t>‹Nº›</a:t>
            </a:fld>
            <a:endParaRPr lang="fr-CA" altLang="zh-CN" dirty="0"/>
          </a:p>
        </p:txBody>
      </p:sp>
      <p:sp>
        <p:nvSpPr>
          <p:cNvPr id="10" name="9 Marcador de pie de página"/>
          <p:cNvSpPr>
            <a:spLocks noGrp="1"/>
          </p:cNvSpPr>
          <p:nvPr>
            <p:ph type="ftr" sz="quarter" idx="16"/>
          </p:nvPr>
        </p:nvSpPr>
        <p:spPr/>
        <p:txBody>
          <a:bodyPr rtlCol="0"/>
          <a:lstStyle/>
          <a:p>
            <a:endParaRPr lang="fr-CA"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bwMode="auto">
          <a:xfrm rot="5400000">
            <a:off x="7763256" y="1170432"/>
            <a:ext cx="2286000" cy="381000"/>
          </a:xfrm>
        </p:spPr>
        <p:txBody>
          <a:bodyPr/>
          <a:lstStyle/>
          <a:p>
            <a:fld id="{E4EDF974-D914-4E6E-9186-571B0F0B2C82}" type="datetimeFigureOut">
              <a:rPr lang="fr-FR" altLang="zh-CN" smtClean="0"/>
              <a:pPr/>
              <a:t>18/05/2016</a:t>
            </a:fld>
            <a:endParaRPr lang="fr-CA" altLang="zh-CN" dirty="0"/>
          </a:p>
        </p:txBody>
      </p:sp>
      <p:sp>
        <p:nvSpPr>
          <p:cNvPr id="5" name="4 Marcador de pie de página"/>
          <p:cNvSpPr>
            <a:spLocks noGrp="1"/>
          </p:cNvSpPr>
          <p:nvPr>
            <p:ph type="ftr" sz="quarter" idx="11"/>
          </p:nvPr>
        </p:nvSpPr>
        <p:spPr bwMode="auto">
          <a:xfrm rot="5400000">
            <a:off x="7077456" y="4178808"/>
            <a:ext cx="3657600" cy="384048"/>
          </a:xfrm>
        </p:spPr>
        <p:txBody>
          <a:bodyPr/>
          <a:lstStyle/>
          <a:p>
            <a:endParaRPr lang="fr-CA" altLang="zh-CN" dirty="0"/>
          </a:p>
        </p:txBody>
      </p:sp>
      <p:sp>
        <p:nvSpPr>
          <p:cNvPr id="9" name="8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9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12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13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14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17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Elipse"/>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Elipse"/>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Conector recto"/>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5 Marcador de número de diapositiva"/>
          <p:cNvSpPr>
            <a:spLocks noGrp="1"/>
          </p:cNvSpPr>
          <p:nvPr>
            <p:ph type="sldNum" sz="quarter" idx="12"/>
          </p:nvPr>
        </p:nvSpPr>
        <p:spPr bwMode="auto">
          <a:xfrm>
            <a:off x="1340616" y="4928702"/>
            <a:ext cx="609600" cy="517524"/>
          </a:xfrm>
        </p:spPr>
        <p:txBody>
          <a:bodyPr/>
          <a:lstStyle/>
          <a:p>
            <a:fld id="{322C49D1-386E-497B-8A1C-2A23BD082AD6}" type="slidenum">
              <a:rPr lang="fr-CA" altLang="zh-CN" smtClean="0"/>
              <a:pPr/>
              <a:t>‹Nº›</a:t>
            </a:fld>
            <a:endParaRPr lang="fr-CA" altLang="zh-CN"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5" name="4 Marcador de fecha"/>
          <p:cNvSpPr>
            <a:spLocks noGrp="1"/>
          </p:cNvSpPr>
          <p:nvPr>
            <p:ph type="dt" sz="half" idx="10"/>
          </p:nvPr>
        </p:nvSpPr>
        <p:spPr/>
        <p:txBody>
          <a:bodyPr/>
          <a:lstStyle/>
          <a:p>
            <a:fld id="{E4EDF974-D914-4E6E-9186-571B0F0B2C82}" type="datetimeFigureOut">
              <a:rPr lang="fr-FR" altLang="zh-CN" smtClean="0"/>
              <a:pPr/>
              <a:t>18/05/2016</a:t>
            </a:fld>
            <a:endParaRPr lang="fr-CA" altLang="zh-CN" dirty="0"/>
          </a:p>
        </p:txBody>
      </p:sp>
      <p:sp>
        <p:nvSpPr>
          <p:cNvPr id="6" name="5 Marcador de pie de página"/>
          <p:cNvSpPr>
            <a:spLocks noGrp="1"/>
          </p:cNvSpPr>
          <p:nvPr>
            <p:ph type="ftr" sz="quarter" idx="11"/>
          </p:nvPr>
        </p:nvSpPr>
        <p:spPr/>
        <p:txBody>
          <a:bodyPr/>
          <a:lstStyle/>
          <a:p>
            <a:endParaRPr lang="fr-CA" altLang="zh-CN" dirty="0"/>
          </a:p>
        </p:txBody>
      </p:sp>
      <p:sp>
        <p:nvSpPr>
          <p:cNvPr id="7" name="6 Marcador de número de diapositiva"/>
          <p:cNvSpPr>
            <a:spLocks noGrp="1"/>
          </p:cNvSpPr>
          <p:nvPr>
            <p:ph type="sldNum" sz="quarter" idx="12"/>
          </p:nvPr>
        </p:nvSpPr>
        <p:spPr/>
        <p:txBody>
          <a:bodyPr/>
          <a:lstStyle/>
          <a:p>
            <a:fld id="{322C49D1-386E-497B-8A1C-2A23BD082AD6}" type="slidenum">
              <a:rPr lang="fr-CA" altLang="zh-CN" smtClean="0"/>
              <a:pPr/>
              <a:t>‹Nº›</a:t>
            </a:fld>
            <a:endParaRPr lang="fr-CA" altLang="zh-CN" dirty="0"/>
          </a:p>
        </p:txBody>
      </p:sp>
      <p:sp>
        <p:nvSpPr>
          <p:cNvPr id="9" name="8 Marcador de contenido"/>
          <p:cNvSpPr>
            <a:spLocks noGrp="1"/>
          </p:cNvSpPr>
          <p:nvPr>
            <p:ph sz="quarter" idx="1"/>
          </p:nvPr>
        </p:nvSpPr>
        <p:spPr>
          <a:xfrm>
            <a:off x="457200" y="1600200"/>
            <a:ext cx="3657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1" name="10 Marcador de contenido"/>
          <p:cNvSpPr>
            <a:spLocks noGrp="1"/>
          </p:cNvSpPr>
          <p:nvPr>
            <p:ph sz="quarter" idx="2"/>
          </p:nvPr>
        </p:nvSpPr>
        <p:spPr>
          <a:xfrm>
            <a:off x="4270248" y="1600200"/>
            <a:ext cx="3657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nchor="b"/>
          <a:lstStyle>
            <a:lvl1pPr>
              <a:defRPr/>
            </a:lvl1pPr>
          </a:lstStyle>
          <a:p>
            <a:r>
              <a:rPr kumimoji="0" lang="es-ES"/>
              <a:t>Haga clic para modificar el estilo de título del patrón</a:t>
            </a:r>
            <a:endParaRPr kumimoji="0" lang="en-US"/>
          </a:p>
        </p:txBody>
      </p:sp>
      <p:sp>
        <p:nvSpPr>
          <p:cNvPr id="7" name="6 Marcador de fecha"/>
          <p:cNvSpPr>
            <a:spLocks noGrp="1"/>
          </p:cNvSpPr>
          <p:nvPr>
            <p:ph type="dt" sz="half" idx="10"/>
          </p:nvPr>
        </p:nvSpPr>
        <p:spPr/>
        <p:txBody>
          <a:bodyPr/>
          <a:lstStyle/>
          <a:p>
            <a:fld id="{E4EDF974-D914-4E6E-9186-571B0F0B2C82}" type="datetimeFigureOut">
              <a:rPr lang="fr-FR" altLang="zh-CN" smtClean="0"/>
              <a:pPr/>
              <a:t>18/05/2016</a:t>
            </a:fld>
            <a:endParaRPr lang="fr-CA" altLang="zh-CN" dirty="0"/>
          </a:p>
        </p:txBody>
      </p:sp>
      <p:sp>
        <p:nvSpPr>
          <p:cNvPr id="8" name="7 Marcador de pie de página"/>
          <p:cNvSpPr>
            <a:spLocks noGrp="1"/>
          </p:cNvSpPr>
          <p:nvPr>
            <p:ph type="ftr" sz="quarter" idx="11"/>
          </p:nvPr>
        </p:nvSpPr>
        <p:spPr/>
        <p:txBody>
          <a:bodyPr/>
          <a:lstStyle/>
          <a:p>
            <a:endParaRPr lang="fr-CA" altLang="zh-CN" dirty="0"/>
          </a:p>
        </p:txBody>
      </p:sp>
      <p:sp>
        <p:nvSpPr>
          <p:cNvPr id="9" name="8 Marcador de número de diapositiva"/>
          <p:cNvSpPr>
            <a:spLocks noGrp="1"/>
          </p:cNvSpPr>
          <p:nvPr>
            <p:ph type="sldNum" sz="quarter" idx="12"/>
          </p:nvPr>
        </p:nvSpPr>
        <p:spPr/>
        <p:txBody>
          <a:bodyPr/>
          <a:lstStyle/>
          <a:p>
            <a:fld id="{322C49D1-386E-497B-8A1C-2A23BD082AD6}" type="slidenum">
              <a:rPr lang="fr-CA" altLang="zh-CN" smtClean="0"/>
              <a:pPr/>
              <a:t>‹Nº›</a:t>
            </a:fld>
            <a:endParaRPr lang="fr-CA" altLang="zh-CN" dirty="0"/>
          </a:p>
        </p:txBody>
      </p:sp>
      <p:sp>
        <p:nvSpPr>
          <p:cNvPr id="11" name="10 Marcador de contenido"/>
          <p:cNvSpPr>
            <a:spLocks noGrp="1"/>
          </p:cNvSpPr>
          <p:nvPr>
            <p:ph sz="quarter" idx="2"/>
          </p:nvPr>
        </p:nvSpPr>
        <p:spPr>
          <a:xfrm>
            <a:off x="457200" y="2362200"/>
            <a:ext cx="36576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3" name="12 Marcador de contenido"/>
          <p:cNvSpPr>
            <a:spLocks noGrp="1"/>
          </p:cNvSpPr>
          <p:nvPr>
            <p:ph sz="quarter" idx="4"/>
          </p:nvPr>
        </p:nvSpPr>
        <p:spPr>
          <a:xfrm>
            <a:off x="4371975" y="2362200"/>
            <a:ext cx="36576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fld id="{E4EDF974-D914-4E6E-9186-571B0F0B2C82}" type="datetimeFigureOut">
              <a:rPr lang="fr-FR" altLang="zh-CN" smtClean="0"/>
              <a:pPr/>
              <a:t>18/05/2016</a:t>
            </a:fld>
            <a:endParaRPr lang="fr-CA" altLang="zh-CN" dirty="0"/>
          </a:p>
        </p:txBody>
      </p:sp>
      <p:sp>
        <p:nvSpPr>
          <p:cNvPr id="7" name="6 Marcador de número de diapositiva"/>
          <p:cNvSpPr>
            <a:spLocks noGrp="1"/>
          </p:cNvSpPr>
          <p:nvPr>
            <p:ph type="sldNum" sz="quarter" idx="11"/>
          </p:nvPr>
        </p:nvSpPr>
        <p:spPr/>
        <p:txBody>
          <a:bodyPr rtlCol="0"/>
          <a:lstStyle/>
          <a:p>
            <a:fld id="{322C49D1-386E-497B-8A1C-2A23BD082AD6}" type="slidenum">
              <a:rPr lang="fr-CA" altLang="zh-CN" smtClean="0"/>
              <a:pPr/>
              <a:t>‹Nº›</a:t>
            </a:fld>
            <a:endParaRPr lang="fr-CA" altLang="zh-CN" dirty="0"/>
          </a:p>
        </p:txBody>
      </p:sp>
      <p:sp>
        <p:nvSpPr>
          <p:cNvPr id="8" name="7 Marcador de pie de página"/>
          <p:cNvSpPr>
            <a:spLocks noGrp="1"/>
          </p:cNvSpPr>
          <p:nvPr>
            <p:ph type="ftr" sz="quarter" idx="12"/>
          </p:nvPr>
        </p:nvSpPr>
        <p:spPr/>
        <p:txBody>
          <a:bodyPr rtlCol="0"/>
          <a:lstStyle/>
          <a:p>
            <a:endParaRPr lang="fr-CA"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4EDF974-D914-4E6E-9186-571B0F0B2C82}" type="datetimeFigureOut">
              <a:rPr lang="fr-FR" altLang="zh-CN" smtClean="0"/>
              <a:pPr/>
              <a:t>18/05/2016</a:t>
            </a:fld>
            <a:endParaRPr lang="fr-CA" altLang="zh-CN" dirty="0"/>
          </a:p>
        </p:txBody>
      </p:sp>
      <p:sp>
        <p:nvSpPr>
          <p:cNvPr id="3" name="2 Marcador de pie de página"/>
          <p:cNvSpPr>
            <a:spLocks noGrp="1"/>
          </p:cNvSpPr>
          <p:nvPr>
            <p:ph type="ftr" sz="quarter" idx="11"/>
          </p:nvPr>
        </p:nvSpPr>
        <p:spPr/>
        <p:txBody>
          <a:bodyPr/>
          <a:lstStyle/>
          <a:p>
            <a:endParaRPr lang="fr-CA" altLang="zh-CN" dirty="0"/>
          </a:p>
        </p:txBody>
      </p:sp>
      <p:sp>
        <p:nvSpPr>
          <p:cNvPr id="4" name="3 Marcador de número de diapositiva"/>
          <p:cNvSpPr>
            <a:spLocks noGrp="1"/>
          </p:cNvSpPr>
          <p:nvPr>
            <p:ph type="sldNum" sz="quarter" idx="12"/>
          </p:nvPr>
        </p:nvSpPr>
        <p:spPr/>
        <p:txBody>
          <a:bodyPr/>
          <a:lstStyle/>
          <a:p>
            <a:fld id="{322C49D1-386E-497B-8A1C-2A23BD082AD6}" type="slidenum">
              <a:rPr lang="fr-CA" altLang="zh-CN" smtClean="0"/>
              <a:pPr/>
              <a:t>‹Nº›</a:t>
            </a:fld>
            <a:endParaRPr lang="fr-CA"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Título"/>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8" name="7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11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12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13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Marcador de contenido"/>
          <p:cNvSpPr>
            <a:spLocks noGrp="1"/>
          </p:cNvSpPr>
          <p:nvPr>
            <p:ph sz="quarter" idx="1"/>
          </p:nvPr>
        </p:nvSpPr>
        <p:spPr>
          <a:xfrm>
            <a:off x="304800" y="274320"/>
            <a:ext cx="5638800" cy="6327648"/>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1" name="20 Marcador de fecha"/>
          <p:cNvSpPr>
            <a:spLocks noGrp="1"/>
          </p:cNvSpPr>
          <p:nvPr>
            <p:ph type="dt" sz="half" idx="14"/>
          </p:nvPr>
        </p:nvSpPr>
        <p:spPr/>
        <p:txBody>
          <a:bodyPr rtlCol="0"/>
          <a:lstStyle/>
          <a:p>
            <a:fld id="{E4EDF974-D914-4E6E-9186-571B0F0B2C82}" type="datetimeFigureOut">
              <a:rPr lang="fr-FR" altLang="zh-CN" smtClean="0"/>
              <a:pPr/>
              <a:t>18/05/2016</a:t>
            </a:fld>
            <a:endParaRPr lang="fr-CA" altLang="zh-CN" dirty="0"/>
          </a:p>
        </p:txBody>
      </p:sp>
      <p:sp>
        <p:nvSpPr>
          <p:cNvPr id="22" name="21 Marcador de número de diapositiva"/>
          <p:cNvSpPr>
            <a:spLocks noGrp="1"/>
          </p:cNvSpPr>
          <p:nvPr>
            <p:ph type="sldNum" sz="quarter" idx="15"/>
          </p:nvPr>
        </p:nvSpPr>
        <p:spPr/>
        <p:txBody>
          <a:bodyPr rtlCol="0"/>
          <a:lstStyle/>
          <a:p>
            <a:fld id="{322C49D1-386E-497B-8A1C-2A23BD082AD6}" type="slidenum">
              <a:rPr lang="fr-CA" altLang="zh-CN" smtClean="0"/>
              <a:pPr/>
              <a:t>‹Nº›</a:t>
            </a:fld>
            <a:endParaRPr lang="fr-CA" altLang="zh-CN" dirty="0"/>
          </a:p>
        </p:txBody>
      </p:sp>
      <p:sp>
        <p:nvSpPr>
          <p:cNvPr id="23" name="22 Marcador de pie de página"/>
          <p:cNvSpPr>
            <a:spLocks noGrp="1"/>
          </p:cNvSpPr>
          <p:nvPr>
            <p:ph type="ftr" sz="quarter" idx="16"/>
          </p:nvPr>
        </p:nvSpPr>
        <p:spPr/>
        <p:txBody>
          <a:bodyPr rtlCol="0"/>
          <a:lstStyle/>
          <a:p>
            <a:endParaRPr lang="fr-CA" altLang="zh-CN"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12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Título"/>
          <p:cNvSpPr>
            <a:spLocks noGrp="1"/>
          </p:cNvSpPr>
          <p:nvPr>
            <p:ph type="title"/>
          </p:nvPr>
        </p:nvSpPr>
        <p:spPr>
          <a:xfrm rot="5400000">
            <a:off x="3350133" y="3200400"/>
            <a:ext cx="6309360" cy="457200"/>
          </a:xfrm>
        </p:spPr>
        <p:txBody>
          <a:bodyPr anchor="b"/>
          <a:lstStyle>
            <a:lvl1pPr algn="l">
              <a:buNone/>
              <a:defRPr sz="2000" b="1"/>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dirty="0"/>
              <a:t>Haga clic en el icono para agregar una imagen</a:t>
            </a:r>
            <a:endParaRPr kumimoji="0" lang="en-US"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10" name="9 Conector recto"/>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18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Marcador de fecha"/>
          <p:cNvSpPr>
            <a:spLocks noGrp="1"/>
          </p:cNvSpPr>
          <p:nvPr>
            <p:ph type="dt" sz="half" idx="10"/>
          </p:nvPr>
        </p:nvSpPr>
        <p:spPr/>
        <p:txBody>
          <a:bodyPr rtlCol="0"/>
          <a:lstStyle/>
          <a:p>
            <a:fld id="{E4EDF974-D914-4E6E-9186-571B0F0B2C82}" type="datetimeFigureOut">
              <a:rPr lang="fr-FR" altLang="zh-CN" smtClean="0"/>
              <a:pPr/>
              <a:t>18/05/2016</a:t>
            </a:fld>
            <a:endParaRPr lang="fr-CA" altLang="zh-CN" dirty="0"/>
          </a:p>
        </p:txBody>
      </p:sp>
      <p:sp>
        <p:nvSpPr>
          <p:cNvPr id="18" name="17 Marcador de número de diapositiva"/>
          <p:cNvSpPr>
            <a:spLocks noGrp="1"/>
          </p:cNvSpPr>
          <p:nvPr>
            <p:ph type="sldNum" sz="quarter" idx="11"/>
          </p:nvPr>
        </p:nvSpPr>
        <p:spPr/>
        <p:txBody>
          <a:bodyPr rtlCol="0"/>
          <a:lstStyle/>
          <a:p>
            <a:fld id="{322C49D1-386E-497B-8A1C-2A23BD082AD6}" type="slidenum">
              <a:rPr lang="fr-CA" altLang="zh-CN" smtClean="0"/>
              <a:pPr/>
              <a:t>‹Nº›</a:t>
            </a:fld>
            <a:endParaRPr lang="fr-CA" altLang="zh-CN" dirty="0"/>
          </a:p>
        </p:txBody>
      </p:sp>
      <p:sp>
        <p:nvSpPr>
          <p:cNvPr id="21" name="20 Marcador de pie de página"/>
          <p:cNvSpPr>
            <a:spLocks noGrp="1"/>
          </p:cNvSpPr>
          <p:nvPr>
            <p:ph type="ftr" sz="quarter" idx="12"/>
          </p:nvPr>
        </p:nvSpPr>
        <p:spPr/>
        <p:txBody>
          <a:bodyPr rtlCol="0"/>
          <a:lstStyle/>
          <a:p>
            <a:endParaRPr lang="fr-CA"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4EDF974-D914-4E6E-9186-571B0F0B2C82}" type="datetimeFigureOut">
              <a:rPr lang="fr-FR" altLang="zh-CN" smtClean="0"/>
              <a:pPr/>
              <a:t>18/05/2016</a:t>
            </a:fld>
            <a:endParaRPr lang="fr-CA" altLang="zh-CN" dirty="0"/>
          </a:p>
        </p:txBody>
      </p:sp>
      <p:sp>
        <p:nvSpPr>
          <p:cNvPr id="3" name="2 Marcador de pie de página"/>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fr-CA" altLang="zh-CN" dirty="0"/>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11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Marcador de número de diapositiva"/>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22C49D1-386E-497B-8A1C-2A23BD082AD6}" type="slidenum">
              <a:rPr lang="fr-CA" altLang="zh-CN" smtClean="0"/>
              <a:pPr/>
              <a:t>‹Nº›</a:t>
            </a:fld>
            <a:endParaRPr lang="fr-CA"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C:\Users\PC-PERSONAL\Documents\Presentacion%20de%20Mercados%20de%20divisas\Que%20es%20Forex%20Para%20Novatos%20en%20CNN.mp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s://t.co/0CPuLxyoP6" TargetMode="Externa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s://www.oanda.com/lang/es/currency/converter/"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467544" y="476673"/>
            <a:ext cx="7992888" cy="864095"/>
          </a:xfrm>
        </p:spPr>
        <p:txBody>
          <a:bodyPr rtlCol="0">
            <a:normAutofit fontScale="90000"/>
          </a:bodyPr>
          <a:lstStyle/>
          <a:p>
            <a:pPr algn="ctr" eaLnBrk="1" fontAlgn="auto" hangingPunct="1">
              <a:spcAft>
                <a:spcPts val="0"/>
              </a:spcAft>
              <a:defRPr/>
            </a:pPr>
            <a:r>
              <a:rPr lang="es-NI" sz="4800" b="1" dirty="0">
                <a:solidFill>
                  <a:schemeClr val="tx1"/>
                </a:solidFill>
              </a:rPr>
              <a:t>Finanzas Internacionales:</a:t>
            </a:r>
          </a:p>
        </p:txBody>
      </p:sp>
      <p:sp>
        <p:nvSpPr>
          <p:cNvPr id="3" name="Sous-titre 2"/>
          <p:cNvSpPr>
            <a:spLocks noGrp="1"/>
          </p:cNvSpPr>
          <p:nvPr>
            <p:ph type="subTitle" idx="1"/>
          </p:nvPr>
        </p:nvSpPr>
        <p:spPr>
          <a:xfrm>
            <a:off x="539552" y="1340769"/>
            <a:ext cx="8136904" cy="720079"/>
          </a:xfrm>
        </p:spPr>
        <p:txBody>
          <a:bodyPr rtlCol="0">
            <a:noAutofit/>
          </a:bodyPr>
          <a:lstStyle/>
          <a:p>
            <a:pPr algn="ctr" fontAlgn="auto">
              <a:spcAft>
                <a:spcPts val="0"/>
              </a:spcAft>
              <a:defRPr/>
            </a:pPr>
            <a:r>
              <a:rPr lang="es-NI" sz="4800" b="1" dirty="0">
                <a:solidFill>
                  <a:schemeClr val="tx1"/>
                </a:solidFill>
              </a:rPr>
              <a:t>El Mercado </a:t>
            </a:r>
            <a:r>
              <a:rPr lang="fr-CA" sz="4800" b="1" dirty="0">
                <a:solidFill>
                  <a:schemeClr val="tx1"/>
                </a:solidFill>
              </a:rPr>
              <a:t>de Divisas</a:t>
            </a:r>
          </a:p>
        </p:txBody>
      </p:sp>
      <p:sp>
        <p:nvSpPr>
          <p:cNvPr id="2052" name="TextBox 5"/>
          <p:cNvSpPr txBox="1">
            <a:spLocks noChangeArrowheads="1"/>
          </p:cNvSpPr>
          <p:nvPr/>
        </p:nvSpPr>
        <p:spPr bwMode="auto">
          <a:xfrm>
            <a:off x="1043608" y="5929313"/>
            <a:ext cx="4536504" cy="523220"/>
          </a:xfrm>
          <a:prstGeom prst="rect">
            <a:avLst/>
          </a:prstGeom>
          <a:noFill/>
          <a:ln w="9525">
            <a:noFill/>
            <a:miter lim="800000"/>
            <a:headEnd/>
            <a:tailEnd/>
          </a:ln>
        </p:spPr>
        <p:txBody>
          <a:bodyPr wrap="square">
            <a:spAutoFit/>
          </a:bodyPr>
          <a:lstStyle/>
          <a:p>
            <a:pPr algn="ctr" eaLnBrk="0" hangingPunct="0"/>
            <a:r>
              <a:rPr lang="en-US" altLang="zh-CN" sz="2800" b="1" dirty="0"/>
              <a:t>Msc. Rafael Cárdenas</a:t>
            </a:r>
            <a:endParaRPr lang="zh-CN" altLang="en-US" sz="2800" b="1" dirty="0"/>
          </a:p>
        </p:txBody>
      </p:sp>
      <p:sp>
        <p:nvSpPr>
          <p:cNvPr id="2053" name="TextBox 6"/>
          <p:cNvSpPr txBox="1">
            <a:spLocks noChangeArrowheads="1"/>
          </p:cNvSpPr>
          <p:nvPr/>
        </p:nvSpPr>
        <p:spPr bwMode="auto">
          <a:xfrm>
            <a:off x="1187624" y="6381329"/>
            <a:ext cx="3888432" cy="400110"/>
          </a:xfrm>
          <a:prstGeom prst="rect">
            <a:avLst/>
          </a:prstGeom>
          <a:noFill/>
          <a:ln w="9525">
            <a:noFill/>
            <a:miter lim="800000"/>
            <a:headEnd/>
            <a:tailEnd/>
          </a:ln>
        </p:spPr>
        <p:txBody>
          <a:bodyPr wrap="square">
            <a:spAutoFit/>
          </a:bodyPr>
          <a:lstStyle/>
          <a:p>
            <a:pPr algn="ctr" eaLnBrk="0" hangingPunct="0"/>
            <a:r>
              <a:rPr lang="en-US" altLang="zh-CN" sz="2000" b="1" dirty="0"/>
              <a:t>Mayo de 2016</a:t>
            </a:r>
            <a:endParaRPr lang="zh-CN" altLang="en-US"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7467600" cy="43204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Funcionamiento del forex</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457200" y="692696"/>
            <a:ext cx="8219256" cy="5832648"/>
          </a:xfrm>
        </p:spPr>
        <p:txBody>
          <a:bodyPr>
            <a:noAutofit/>
          </a:bodyPr>
          <a:lstStyle/>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Dólar estadounidense 		USD 		$</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Euro				EUR		</a:t>
            </a:r>
            <a:r>
              <a:rPr lang="el-GR" sz="1800" b="1" dirty="0">
                <a:solidFill>
                  <a:schemeClr val="tx1">
                    <a:lumMod val="75000"/>
                    <a:lumOff val="25000"/>
                  </a:schemeClr>
                </a:solidFill>
                <a:latin typeface="Arial" pitchFamily="34" charset="0"/>
                <a:cs typeface="Arial" pitchFamily="34" charset="0"/>
              </a:rPr>
              <a:t>ϵ</a:t>
            </a:r>
            <a:endParaRPr lang="es-NI" sz="1800" b="1" dirty="0">
              <a:solidFill>
                <a:schemeClr val="tx1">
                  <a:lumMod val="75000"/>
                  <a:lumOff val="25000"/>
                </a:schemeClr>
              </a:solidFill>
              <a:latin typeface="Arial" pitchFamily="34" charset="0"/>
              <a:cs typeface="Arial" pitchFamily="34" charset="0"/>
            </a:endParaRP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Yen				JPY		</a:t>
            </a:r>
            <a:r>
              <a:rPr lang="el-GR" sz="1800" b="1" dirty="0">
                <a:solidFill>
                  <a:schemeClr val="tx1">
                    <a:lumMod val="75000"/>
                    <a:lumOff val="25000"/>
                  </a:schemeClr>
                </a:solidFill>
                <a:latin typeface="Arial" pitchFamily="34" charset="0"/>
                <a:cs typeface="Arial" pitchFamily="34" charset="0"/>
              </a:rPr>
              <a:t>¥</a:t>
            </a:r>
            <a:endParaRPr lang="es-NI" sz="1800" b="1" dirty="0">
              <a:solidFill>
                <a:schemeClr val="tx1">
                  <a:lumMod val="75000"/>
                  <a:lumOff val="25000"/>
                </a:schemeClr>
              </a:solidFill>
              <a:latin typeface="Arial" pitchFamily="34" charset="0"/>
              <a:cs typeface="Arial" pitchFamily="34" charset="0"/>
            </a:endParaRP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Libra esterlina			GBP		</a:t>
            </a:r>
            <a:r>
              <a:rPr lang="el-GR" sz="1800" b="1" dirty="0">
                <a:solidFill>
                  <a:schemeClr val="tx1">
                    <a:lumMod val="75000"/>
                    <a:lumOff val="25000"/>
                  </a:schemeClr>
                </a:solidFill>
                <a:latin typeface="Arial" pitchFamily="34" charset="0"/>
                <a:cs typeface="Arial" pitchFamily="34" charset="0"/>
              </a:rPr>
              <a:t>£</a:t>
            </a:r>
            <a:endParaRPr lang="es-NI" sz="1800" b="1" dirty="0">
              <a:solidFill>
                <a:schemeClr val="tx1">
                  <a:lumMod val="75000"/>
                  <a:lumOff val="25000"/>
                </a:schemeClr>
              </a:solidFill>
              <a:latin typeface="Arial" pitchFamily="34" charset="0"/>
              <a:cs typeface="Arial" pitchFamily="34" charset="0"/>
            </a:endParaRP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Franco suizo			CHF		Sfr</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Dólar canadiense		CAD		C$</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Dólar australiano		AUD		A$</a:t>
            </a:r>
          </a:p>
          <a:p>
            <a:pPr algn="just" fontAlgn="auto">
              <a:spcAft>
                <a:spcPts val="0"/>
              </a:spcAft>
              <a:buNone/>
              <a:defRPr/>
            </a:pPr>
            <a:endParaRPr lang="es-NI" sz="1200" b="1" dirty="0">
              <a:solidFill>
                <a:schemeClr val="tx1">
                  <a:lumMod val="75000"/>
                  <a:lumOff val="25000"/>
                </a:schemeClr>
              </a:solidFill>
              <a:latin typeface="Arial" pitchFamily="34" charset="0"/>
              <a:cs typeface="Arial" pitchFamily="34" charset="0"/>
            </a:endParaRPr>
          </a:p>
          <a:p>
            <a:pPr algn="just">
              <a:defRPr/>
            </a:pPr>
            <a:r>
              <a:rPr lang="es-ES" sz="1800" b="1" dirty="0">
                <a:latin typeface="Arial" pitchFamily="34" charset="0"/>
                <a:cs typeface="Arial" pitchFamily="34" charset="0"/>
              </a:rPr>
              <a:t>Cuando un inversor en forex compra y vende algún par de divisas, está  comprando o vendiendo siempre la moneda denominada base. Por ejemplo, para el par USD/AUD, implica que UN dólar estadounidense equivale a tantos dólares australianos. En este caso el dólar americano es la moneda base.  Cuando la cotización del dólar americano sube (se necesita más dólares australianos), la </a:t>
            </a:r>
            <a:r>
              <a:rPr lang="es-ES" sz="1800" b="1" dirty="0">
                <a:solidFill>
                  <a:srgbClr val="FF0000"/>
                </a:solidFill>
                <a:latin typeface="Arial" pitchFamily="34" charset="0"/>
                <a:cs typeface="Arial" pitchFamily="34" charset="0"/>
              </a:rPr>
              <a:t>moneda base se fortalece y se debilita la contraparte</a:t>
            </a:r>
            <a:r>
              <a:rPr lang="es-ES" sz="1800" b="1" dirty="0">
                <a:latin typeface="Arial" pitchFamily="34" charset="0"/>
                <a:cs typeface="Arial" pitchFamily="34" charset="0"/>
              </a:rPr>
              <a:t>.</a:t>
            </a:r>
          </a:p>
          <a:p>
            <a:pPr algn="just">
              <a:buNone/>
              <a:defRPr/>
            </a:pPr>
            <a:endParaRPr lang="es-ES" sz="1200" b="1" dirty="0">
              <a:latin typeface="Arial" pitchFamily="34" charset="0"/>
              <a:cs typeface="Arial" pitchFamily="34" charset="0"/>
            </a:endParaRPr>
          </a:p>
          <a:p>
            <a:pPr algn="just">
              <a:defRPr/>
            </a:pPr>
            <a:r>
              <a:rPr lang="es-ES" sz="1800" b="1" dirty="0">
                <a:latin typeface="Arial" pitchFamily="34" charset="0"/>
                <a:cs typeface="Arial" pitchFamily="34" charset="0"/>
              </a:rPr>
              <a:t>El par más popular, el de mayor volumen de operaciones y el de mayor fluidez es EUR/USD que hace referencia a las dos monedas más importantes que hay en circulación.</a:t>
            </a:r>
          </a:p>
          <a:p>
            <a:pPr algn="just">
              <a:defRPr/>
            </a:pPr>
            <a:endParaRPr lang="es-NI" sz="1800" b="1" dirty="0">
              <a:latin typeface="Arial" pitchFamily="34" charset="0"/>
              <a:cs typeface="Arial" pitchFamily="34" charset="0"/>
            </a:endParaRPr>
          </a:p>
          <a:p>
            <a:pPr algn="just">
              <a:defRPr/>
            </a:pPr>
            <a:endParaRPr lang="es-ES"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7467600" cy="43204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Funcionamiento del FOREX (continuación)</a:t>
            </a:r>
            <a:endParaRPr lang="es-ES" sz="2000" dirty="0"/>
          </a:p>
        </p:txBody>
      </p:sp>
      <p:sp>
        <p:nvSpPr>
          <p:cNvPr id="3" name="2 Marcador de contenido"/>
          <p:cNvSpPr>
            <a:spLocks noGrp="1"/>
          </p:cNvSpPr>
          <p:nvPr>
            <p:ph sz="quarter" idx="1"/>
          </p:nvPr>
        </p:nvSpPr>
        <p:spPr>
          <a:xfrm>
            <a:off x="457200" y="692696"/>
            <a:ext cx="8219256" cy="5904656"/>
          </a:xfrm>
        </p:spPr>
        <p:txBody>
          <a:bodyPr>
            <a:normAutofit lnSpcReduction="10000"/>
          </a:bodyPr>
          <a:lstStyle/>
          <a:p>
            <a:pPr>
              <a:defRPr/>
            </a:pPr>
            <a:r>
              <a:rPr lang="es-ES" sz="1800" b="1" dirty="0">
                <a:latin typeface="Arial" pitchFamily="34" charset="0"/>
                <a:cs typeface="Arial" pitchFamily="34" charset="0"/>
              </a:rPr>
              <a:t>Principales pares comerciados en el mercado de divisas:</a:t>
            </a:r>
          </a:p>
          <a:p>
            <a:pPr fontAlgn="auto">
              <a:spcAft>
                <a:spcPts val="0"/>
              </a:spcAft>
              <a:buNone/>
              <a:defRPr/>
            </a:pPr>
            <a:r>
              <a:rPr lang="es-ES" sz="1800" b="1" dirty="0">
                <a:latin typeface="Arial" pitchFamily="34" charset="0"/>
                <a:cs typeface="Arial" pitchFamily="34" charset="0"/>
              </a:rPr>
              <a:t>	1. EUR/USD (euro &amp; dólar estadounidense) </a:t>
            </a:r>
            <a:br>
              <a:rPr lang="es-ES" sz="1800" b="1" dirty="0">
                <a:latin typeface="Arial" pitchFamily="34" charset="0"/>
                <a:cs typeface="Arial" pitchFamily="34" charset="0"/>
              </a:rPr>
            </a:br>
            <a:r>
              <a:rPr lang="es-ES" sz="1800" b="1" dirty="0">
                <a:latin typeface="Arial" pitchFamily="34" charset="0"/>
                <a:cs typeface="Arial" pitchFamily="34" charset="0"/>
              </a:rPr>
              <a:t>2. USD/JPY ( dólar estadounidense &amp; yen japonés) </a:t>
            </a:r>
          </a:p>
          <a:p>
            <a:pPr fontAlgn="auto">
              <a:spcAft>
                <a:spcPts val="0"/>
              </a:spcAft>
              <a:buNone/>
              <a:defRPr/>
            </a:pPr>
            <a:r>
              <a:rPr lang="es-ES" sz="1800" b="1" dirty="0">
                <a:latin typeface="Arial" pitchFamily="34" charset="0"/>
                <a:cs typeface="Arial" pitchFamily="34" charset="0"/>
              </a:rPr>
              <a:t>	3. GBP/USD ( libra esterlina &amp; dólar estadounidense) </a:t>
            </a:r>
          </a:p>
          <a:p>
            <a:pPr fontAlgn="auto">
              <a:spcAft>
                <a:spcPts val="0"/>
              </a:spcAft>
              <a:buNone/>
              <a:defRPr/>
            </a:pPr>
            <a:r>
              <a:rPr lang="es-ES" sz="1800" b="1" dirty="0">
                <a:latin typeface="Arial" pitchFamily="34" charset="0"/>
                <a:cs typeface="Arial" pitchFamily="34" charset="0"/>
              </a:rPr>
              <a:t>	4. USD/CAD (dólar estadounidense &amp; dólar canadiense) </a:t>
            </a:r>
            <a:br>
              <a:rPr lang="es-ES" sz="1800" b="1" dirty="0">
                <a:latin typeface="Arial" pitchFamily="34" charset="0"/>
                <a:cs typeface="Arial" pitchFamily="34" charset="0"/>
              </a:rPr>
            </a:br>
            <a:r>
              <a:rPr lang="es-ES" sz="1800" b="1" dirty="0">
                <a:latin typeface="Arial" pitchFamily="34" charset="0"/>
                <a:cs typeface="Arial" pitchFamily="34" charset="0"/>
              </a:rPr>
              <a:t>5. AUD/USD (dólar australiano &amp; dólar estadounidense) </a:t>
            </a:r>
            <a:br>
              <a:rPr lang="es-ES" sz="1800" b="1" dirty="0">
                <a:latin typeface="Arial" pitchFamily="34" charset="0"/>
                <a:cs typeface="Arial" pitchFamily="34" charset="0"/>
              </a:rPr>
            </a:br>
            <a:r>
              <a:rPr lang="es-ES" sz="1800" b="1" dirty="0">
                <a:latin typeface="Arial" pitchFamily="34" charset="0"/>
                <a:cs typeface="Arial" pitchFamily="34" charset="0"/>
              </a:rPr>
              <a:t>6. USD/CHF (dólar estadounidense &amp; franco suizo) </a:t>
            </a:r>
            <a:br>
              <a:rPr lang="es-ES" sz="1800" b="1" dirty="0">
                <a:latin typeface="Arial" pitchFamily="34" charset="0"/>
                <a:cs typeface="Arial" pitchFamily="34" charset="0"/>
              </a:rPr>
            </a:br>
            <a:r>
              <a:rPr lang="es-ES" sz="1800" b="1" dirty="0">
                <a:latin typeface="Arial" pitchFamily="34" charset="0"/>
                <a:cs typeface="Arial" pitchFamily="34" charset="0"/>
              </a:rPr>
              <a:t>7. EUR/JPY (euro &amp; yen japonés) </a:t>
            </a:r>
          </a:p>
          <a:p>
            <a:pPr fontAlgn="auto">
              <a:spcAft>
                <a:spcPts val="0"/>
              </a:spcAft>
              <a:buNone/>
              <a:defRPr/>
            </a:pPr>
            <a:endParaRPr lang="es-NI" sz="1200" b="1" dirty="0">
              <a:latin typeface="Arial" pitchFamily="34" charset="0"/>
              <a:cs typeface="Arial" pitchFamily="34" charset="0"/>
            </a:endParaRPr>
          </a:p>
          <a:p>
            <a:pPr algn="just">
              <a:defRPr/>
            </a:pPr>
            <a:r>
              <a:rPr lang="es-ES" sz="1800" b="1" dirty="0">
                <a:latin typeface="Arial" pitchFamily="34" charset="0"/>
                <a:cs typeface="Arial" pitchFamily="34" charset="0"/>
              </a:rPr>
              <a:t>Otros pares de divisas resultan de cruces de las divisas más importantes (USD, EUR, GBP, JPY y CHF) con otras divisas importantes (como el AUD, CAD o el NZD):</a:t>
            </a:r>
          </a:p>
          <a:p>
            <a:pPr lvl="0">
              <a:buNone/>
            </a:pPr>
            <a:r>
              <a:rPr lang="es-NI" sz="1800" b="1" dirty="0">
                <a:latin typeface="Arial" pitchFamily="34" charset="0"/>
                <a:cs typeface="Arial" pitchFamily="34" charset="0"/>
              </a:rPr>
              <a:t>	</a:t>
            </a:r>
            <a:r>
              <a:rPr lang="es-ES" sz="1800" b="1" dirty="0">
                <a:latin typeface="Arial" pitchFamily="34" charset="0"/>
                <a:cs typeface="Arial" pitchFamily="34" charset="0"/>
              </a:rPr>
              <a:t>USD/CAD (Dólar Estadounidense Vs Dólar Canadiense)</a:t>
            </a:r>
          </a:p>
          <a:p>
            <a:pPr lvl="0">
              <a:buNone/>
            </a:pPr>
            <a:r>
              <a:rPr lang="es-ES" sz="1800" b="1" dirty="0">
                <a:latin typeface="Arial" pitchFamily="34" charset="0"/>
                <a:cs typeface="Arial" pitchFamily="34" charset="0"/>
              </a:rPr>
              <a:t>	EUR/GBP (Euro Vs Libra Esterlina)</a:t>
            </a:r>
          </a:p>
          <a:p>
            <a:pPr lvl="0">
              <a:buNone/>
            </a:pPr>
            <a:r>
              <a:rPr lang="es-ES" sz="1800" b="1" dirty="0">
                <a:latin typeface="Arial" pitchFamily="34" charset="0"/>
                <a:cs typeface="Arial" pitchFamily="34" charset="0"/>
              </a:rPr>
              <a:t>	EUR/AUD (Euro Vs Dólar Australiano)</a:t>
            </a:r>
          </a:p>
          <a:p>
            <a:pPr lvl="0">
              <a:buNone/>
            </a:pPr>
            <a:r>
              <a:rPr lang="es-ES" sz="1800" b="1" dirty="0">
                <a:latin typeface="Arial" pitchFamily="34" charset="0"/>
                <a:cs typeface="Arial" pitchFamily="34" charset="0"/>
              </a:rPr>
              <a:t>	EUR/CHF (Euro Vs Franco Suizo)</a:t>
            </a:r>
          </a:p>
          <a:p>
            <a:pPr>
              <a:buNone/>
            </a:pPr>
            <a:r>
              <a:rPr lang="es-NI" sz="1800" b="1" dirty="0">
                <a:latin typeface="Arial" pitchFamily="34" charset="0"/>
                <a:cs typeface="Arial" pitchFamily="34" charset="0"/>
              </a:rPr>
              <a:t>	</a:t>
            </a:r>
            <a:r>
              <a:rPr lang="es-ES" sz="1800" b="1" dirty="0">
                <a:latin typeface="Arial" pitchFamily="34" charset="0"/>
                <a:cs typeface="Arial" pitchFamily="34" charset="0"/>
              </a:rPr>
              <a:t>GBP/AUD (Libra Esterlina Vs Dólar Australiano)</a:t>
            </a:r>
          </a:p>
          <a:p>
            <a:pPr>
              <a:buNone/>
            </a:pPr>
            <a:r>
              <a:rPr lang="es-NI" sz="1800" b="1" dirty="0">
                <a:latin typeface="Arial" pitchFamily="34" charset="0"/>
                <a:cs typeface="Arial" pitchFamily="34" charset="0"/>
              </a:rPr>
              <a:t>	</a:t>
            </a:r>
            <a:r>
              <a:rPr lang="es-ES" sz="1800" b="1" dirty="0">
                <a:latin typeface="Arial" pitchFamily="34" charset="0"/>
                <a:cs typeface="Arial" pitchFamily="34" charset="0"/>
              </a:rPr>
              <a:t>AUD/JPY (Dólar Australiano Vs Yen Japonés)</a:t>
            </a:r>
          </a:p>
          <a:p>
            <a:pPr>
              <a:buNone/>
            </a:pPr>
            <a:r>
              <a:rPr lang="es-NI" sz="1800" b="1" dirty="0">
                <a:latin typeface="Arial" pitchFamily="34" charset="0"/>
                <a:cs typeface="Arial" pitchFamily="34" charset="0"/>
              </a:rPr>
              <a:t>	</a:t>
            </a:r>
            <a:r>
              <a:rPr lang="es-ES" sz="1800" b="1" dirty="0">
                <a:latin typeface="Arial" pitchFamily="34" charset="0"/>
                <a:cs typeface="Arial" pitchFamily="34" charset="0"/>
              </a:rPr>
              <a:t>NZD/CAD (Dólar de Nueva Zelanda Vs Dólar Canadiense)</a:t>
            </a:r>
          </a:p>
          <a:p>
            <a:pPr algn="just">
              <a:buNone/>
              <a:defRPr/>
            </a:pPr>
            <a:endParaRPr lang="es-ES" sz="1800" b="1" dirty="0">
              <a:latin typeface="Arial" pitchFamily="34" charset="0"/>
              <a:cs typeface="Arial" pitchFamily="34" charset="0"/>
            </a:endParaRPr>
          </a:p>
          <a:p>
            <a:pPr>
              <a:defRPr/>
            </a:pPr>
            <a:endParaRPr lang="es-ES" sz="1800" b="1" dirty="0">
              <a:latin typeface="Arial" pitchFamily="34" charset="0"/>
              <a:cs typeface="Arial" pitchFamily="34" charset="0"/>
            </a:endParaRPr>
          </a:p>
          <a:p>
            <a:pPr fontAlgn="auto">
              <a:spcAft>
                <a:spcPts val="0"/>
              </a:spcAft>
              <a:buNone/>
              <a:defRPr/>
            </a:pPr>
            <a:endParaRPr lang="es-ES" sz="1800" b="1" dirty="0">
              <a:latin typeface="Arial" pitchFamily="34" charset="0"/>
              <a:cs typeface="Arial" pitchFamily="34" charset="0"/>
            </a:endParaRPr>
          </a:p>
          <a:p>
            <a:endParaRPr lang="es-ES" sz="1800" b="1" dirty="0">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467600" cy="346050"/>
          </a:xfrm>
        </p:spPr>
        <p:txBody>
          <a:bodyPr>
            <a:noAutofit/>
          </a:bodyPr>
          <a:lstStyle/>
          <a:p>
            <a:pPr algn="ctr"/>
            <a:r>
              <a:rPr lang="es-NI" sz="2000" b="1" dirty="0">
                <a:solidFill>
                  <a:schemeClr val="tx1">
                    <a:lumMod val="75000"/>
                    <a:lumOff val="25000"/>
                  </a:schemeClr>
                </a:solidFill>
                <a:latin typeface="Arial" pitchFamily="34" charset="0"/>
                <a:cs typeface="Arial" pitchFamily="34" charset="0"/>
              </a:rPr>
              <a:t>Funcionamiento del forex (continuación)</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457200" y="692696"/>
            <a:ext cx="8219256" cy="5781256"/>
          </a:xfrm>
        </p:spPr>
        <p:txBody>
          <a:bodyPr>
            <a:noAutofit/>
          </a:bodyPr>
          <a:lstStyle/>
          <a:p>
            <a:pPr algn="just"/>
            <a:r>
              <a:rPr lang="es-ES" sz="1800" b="1" dirty="0">
                <a:latin typeface="Arial" pitchFamily="34" charset="0"/>
                <a:cs typeface="Arial" pitchFamily="34" charset="0"/>
              </a:rPr>
              <a:t>Por último tenemos los pares de divisas exóticos, que tienen un volumen de convenio más bajo que los mencionados, y una volatilidad de la que no se puede augurar su comportamiento. A través de estos pares se encuentran cruces con divisas menos frecuentes o de economías emergentes: RUB (rublo ruso), MXN (pesos mexicanos), SEK (corona sueca), NOK (corona noruega), DKK (corona danesa), PLN (zloty polaco), BRL (real brasileño), Y SGD (dólar de Singapur).</a:t>
            </a:r>
          </a:p>
          <a:p>
            <a:pPr algn="just">
              <a:buNone/>
            </a:pPr>
            <a:endParaRPr lang="es-ES" sz="1200" b="1" dirty="0">
              <a:latin typeface="Arial" pitchFamily="34" charset="0"/>
              <a:cs typeface="Arial" pitchFamily="34" charset="0"/>
            </a:endParaRPr>
          </a:p>
          <a:p>
            <a:pPr algn="just" fontAlgn="auto">
              <a:spcAft>
                <a:spcPts val="0"/>
              </a:spcAft>
              <a:defRPr/>
            </a:pPr>
            <a:r>
              <a:rPr lang="es-ES" sz="1800" b="1" dirty="0">
                <a:latin typeface="Arial" pitchFamily="34" charset="0"/>
                <a:cs typeface="Arial" pitchFamily="34" charset="0"/>
              </a:rPr>
              <a:t>En el mercado de divisas, las monedas se negocian en cruces. Cada cruce de monedas constituye un producto individual y es tradicionalmente anotado como XXX/YYY, donde YYY es el código internacional de tres letras ISO 4217 en el cual el precio de una unidad de XXX se expresa. Por ejemplo: EUR/USD es el precio del euro expresado en dólares estadounidenses, entendiéndose que un 1 euro = 1.3272 dólares estadounidenses. Ahora, cuando el euro se confronta a una moneda no europea ZZZ, normalmente incluirá dos cruces: EUR/USD y USD/ZZZ.</a:t>
            </a:r>
          </a:p>
          <a:p>
            <a:pPr algn="just" fontAlgn="auto">
              <a:spcAft>
                <a:spcPts val="0"/>
              </a:spcAft>
              <a:buNone/>
              <a:defRPr/>
            </a:pPr>
            <a:br>
              <a:rPr lang="es-ES" sz="1800" dirty="0">
                <a:latin typeface="Arial" pitchFamily="34" charset="0"/>
                <a:cs typeface="Arial" pitchFamily="34" charset="0"/>
              </a:rPr>
            </a:br>
            <a:endParaRPr lang="es-ES" sz="1800" b="1" dirty="0">
              <a:latin typeface="Arial" pitchFamily="34" charset="0"/>
              <a:cs typeface="Arial" pitchFamily="34" charset="0"/>
            </a:endParaRPr>
          </a:p>
          <a:p>
            <a:endParaRPr lang="es-ES" sz="1800" b="1" dirty="0">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467600" cy="346050"/>
          </a:xfrm>
        </p:spPr>
        <p:txBody>
          <a:bodyPr>
            <a:noAutofit/>
          </a:bodyPr>
          <a:lstStyle/>
          <a:p>
            <a:pPr algn="ctr"/>
            <a:r>
              <a:rPr lang="es-NI" sz="2000" b="1" dirty="0">
                <a:solidFill>
                  <a:schemeClr val="tx1">
                    <a:lumMod val="75000"/>
                    <a:lumOff val="25000"/>
                  </a:schemeClr>
                </a:solidFill>
                <a:latin typeface="Arial" pitchFamily="34" charset="0"/>
                <a:cs typeface="Arial" pitchFamily="34" charset="0"/>
              </a:rPr>
              <a:t>Funcionamiento del forex (continuación)</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395536" y="620688"/>
            <a:ext cx="8280920" cy="5904656"/>
          </a:xfrm>
        </p:spPr>
        <p:txBody>
          <a:bodyPr>
            <a:noAutofit/>
          </a:bodyPr>
          <a:lstStyle/>
          <a:p>
            <a:r>
              <a:rPr lang="es-ES" sz="1800" b="1" dirty="0">
                <a:latin typeface="Arial" pitchFamily="34" charset="0"/>
                <a:cs typeface="Arial" pitchFamily="34" charset="0"/>
              </a:rPr>
              <a:t>Las principales transacciones en el mercado de divisas son las siguientes:</a:t>
            </a:r>
            <a:br>
              <a:rPr lang="es-ES" sz="1800" b="1" dirty="0">
                <a:latin typeface="Arial" pitchFamily="34" charset="0"/>
                <a:cs typeface="Arial" pitchFamily="34" charset="0"/>
              </a:rPr>
            </a:br>
            <a:r>
              <a:rPr lang="es-ES" sz="1800" b="1" dirty="0">
                <a:latin typeface="Arial" pitchFamily="34" charset="0"/>
                <a:cs typeface="Arial" pitchFamily="34" charset="0"/>
              </a:rPr>
              <a:t>- transacciones exclusivamente entre bancos</a:t>
            </a:r>
            <a:br>
              <a:rPr lang="es-ES" sz="1800" b="1" dirty="0">
                <a:latin typeface="Arial" pitchFamily="34" charset="0"/>
                <a:cs typeface="Arial" pitchFamily="34" charset="0"/>
              </a:rPr>
            </a:br>
            <a:r>
              <a:rPr lang="es-ES" sz="1800" b="1" dirty="0">
                <a:latin typeface="Arial" pitchFamily="34" charset="0"/>
                <a:cs typeface="Arial" pitchFamily="34" charset="0"/>
              </a:rPr>
              <a:t>- transacciones entre bancos y otro tipo de instituciones financieras</a:t>
            </a:r>
            <a:br>
              <a:rPr lang="es-ES" sz="1800" b="1" dirty="0">
                <a:latin typeface="Arial" pitchFamily="34" charset="0"/>
                <a:cs typeface="Arial" pitchFamily="34" charset="0"/>
              </a:rPr>
            </a:br>
            <a:r>
              <a:rPr lang="es-ES" sz="1800" b="1" dirty="0">
                <a:latin typeface="Arial" pitchFamily="34" charset="0"/>
                <a:cs typeface="Arial" pitchFamily="34" charset="0"/>
              </a:rPr>
              <a:t>- transacciones entre un intermediario y una firma no financiera</a:t>
            </a:r>
          </a:p>
          <a:p>
            <a:pPr>
              <a:buNone/>
            </a:pPr>
            <a:endParaRPr lang="es-ES" sz="1200" b="1" dirty="0">
              <a:latin typeface="Arial" pitchFamily="34" charset="0"/>
              <a:cs typeface="Arial" pitchFamily="34" charset="0"/>
            </a:endParaRPr>
          </a:p>
          <a:p>
            <a:pPr fontAlgn="auto">
              <a:spcAft>
                <a:spcPts val="0"/>
              </a:spcAft>
              <a:defRPr/>
            </a:pPr>
            <a:r>
              <a:rPr lang="es-ES" sz="1800" b="1" dirty="0">
                <a:latin typeface="Arial" pitchFamily="34" charset="0"/>
                <a:cs typeface="Arial" pitchFamily="34" charset="0"/>
              </a:rPr>
              <a:t>¿Qué tipo de contratos son los que se negocian más activamente?</a:t>
            </a:r>
          </a:p>
          <a:p>
            <a:pPr algn="just" fontAlgn="auto">
              <a:spcAft>
                <a:spcPts val="0"/>
              </a:spcAft>
              <a:buNone/>
              <a:defRPr/>
            </a:pPr>
            <a:r>
              <a:rPr lang="es-ES" sz="1800" b="1" dirty="0">
                <a:latin typeface="Arial" pitchFamily="34" charset="0"/>
                <a:cs typeface="Arial" pitchFamily="34" charset="0"/>
              </a:rPr>
              <a:t>	-  Los contratos de futuros de divisas (introducidos en 1972 CME o Bolsa de Comercio de Chicago).</a:t>
            </a:r>
          </a:p>
          <a:p>
            <a:pPr fontAlgn="auto">
              <a:spcAft>
                <a:spcPts val="0"/>
              </a:spcAft>
              <a:buNone/>
              <a:defRPr/>
            </a:pPr>
            <a:endParaRPr lang="es-NI" sz="1200" b="1" dirty="0">
              <a:latin typeface="Arial" pitchFamily="34" charset="0"/>
              <a:cs typeface="Arial" pitchFamily="34" charset="0"/>
            </a:endParaRPr>
          </a:p>
          <a:p>
            <a:pPr algn="just">
              <a:defRPr/>
            </a:pPr>
            <a:r>
              <a:rPr lang="es-NI" sz="1800" b="1" dirty="0">
                <a:latin typeface="Arial" pitchFamily="34" charset="0"/>
                <a:cs typeface="Arial" pitchFamily="34" charset="0"/>
              </a:rPr>
              <a:t>¿Quiénes proporcionan los precios de compra (bid) y otro de venta (ask)?</a:t>
            </a:r>
          </a:p>
          <a:p>
            <a:pPr algn="just">
              <a:buNone/>
              <a:defRPr/>
            </a:pPr>
            <a:r>
              <a:rPr lang="es-NI" sz="1800" b="1" dirty="0">
                <a:latin typeface="Arial" pitchFamily="34" charset="0"/>
                <a:cs typeface="Arial" pitchFamily="34" charset="0"/>
              </a:rPr>
              <a:t>	-  Los grandes bancos internacionales, los que pueden ver el libro de órdenes de sus clientes.</a:t>
            </a:r>
          </a:p>
          <a:p>
            <a:pPr algn="just">
              <a:buNone/>
              <a:defRPr/>
            </a:pPr>
            <a:endParaRPr lang="es-NI" sz="1200" b="1" dirty="0">
              <a:latin typeface="Arial" pitchFamily="34" charset="0"/>
              <a:cs typeface="Arial" pitchFamily="34" charset="0"/>
            </a:endParaRPr>
          </a:p>
          <a:p>
            <a:pPr algn="just">
              <a:defRPr/>
            </a:pPr>
            <a:r>
              <a:rPr lang="es-NI" sz="1800" b="1" dirty="0">
                <a:latin typeface="Arial" pitchFamily="34" charset="0"/>
                <a:cs typeface="Arial" pitchFamily="34" charset="0"/>
              </a:rPr>
              <a:t>¿Cómo se le llama a la diferencia entre los precios de compra y de venta?</a:t>
            </a:r>
          </a:p>
          <a:p>
            <a:pPr>
              <a:buNone/>
            </a:pPr>
            <a:r>
              <a:rPr lang="es-NI" sz="1800" b="1" dirty="0">
                <a:latin typeface="Arial" pitchFamily="34" charset="0"/>
                <a:cs typeface="Arial" pitchFamily="34" charset="0"/>
              </a:rPr>
              <a:t>-  Spread.  Retribución que le queda a la entidad por su intermediación o el diferencial que el bróker online aplica como comisión.  En el caso de los pares menores o exóticos, el spread o pips son mucho más altos </a:t>
            </a:r>
            <a:br>
              <a:rPr lang="es-ES" sz="1800" b="1" dirty="0">
                <a:latin typeface="Arial" pitchFamily="34" charset="0"/>
                <a:cs typeface="Arial" pitchFamily="34" charset="0"/>
              </a:rPr>
            </a:br>
            <a:endParaRPr lang="es-ES" sz="1800" b="1" dirty="0">
              <a:latin typeface="Arial" pitchFamily="34" charset="0"/>
              <a:cs typeface="Arial" pitchFamily="34" charset="0"/>
            </a:endParaRPr>
          </a:p>
          <a:p>
            <a:endParaRPr lang="es-ES" sz="1800" b="1" dirty="0">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19256" cy="41805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Funcionamiento del forex (continuación)</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457200" y="764704"/>
            <a:ext cx="8219256" cy="5709248"/>
          </a:xfrm>
        </p:spPr>
        <p:txBody>
          <a:bodyPr>
            <a:normAutofit/>
          </a:bodyPr>
          <a:lstStyle/>
          <a:p>
            <a:pPr algn="just">
              <a:buNone/>
              <a:defRPr/>
            </a:pPr>
            <a:r>
              <a:rPr lang="es-NI" b="1" dirty="0">
                <a:latin typeface="Arial" pitchFamily="34" charset="0"/>
                <a:cs typeface="Arial" pitchFamily="34" charset="0"/>
              </a:rPr>
              <a:t>	</a:t>
            </a:r>
            <a:r>
              <a:rPr lang="es-NI" sz="1800" b="1" dirty="0">
                <a:latin typeface="Arial" pitchFamily="34" charset="0"/>
                <a:cs typeface="Arial" pitchFamily="34" charset="0"/>
              </a:rPr>
              <a:t> (mayor de 15 pips) porque son monedas más volátiles. </a:t>
            </a:r>
          </a:p>
          <a:p>
            <a:pPr algn="just">
              <a:buNone/>
              <a:defRPr/>
            </a:pPr>
            <a:endParaRPr lang="es-NI" sz="1200" b="1" dirty="0">
              <a:latin typeface="Arial" pitchFamily="34" charset="0"/>
              <a:cs typeface="Arial" pitchFamily="34" charset="0"/>
            </a:endParaRPr>
          </a:p>
          <a:p>
            <a:pPr algn="just">
              <a:defRPr/>
            </a:pPr>
            <a:r>
              <a:rPr lang="es-NI" sz="1800" b="1" dirty="0">
                <a:latin typeface="Arial" pitchFamily="34" charset="0"/>
                <a:cs typeface="Arial" pitchFamily="34" charset="0"/>
              </a:rPr>
              <a:t>¿De cuánto es el spread en las divisas más negociadas?</a:t>
            </a:r>
          </a:p>
          <a:p>
            <a:pPr algn="just" fontAlgn="auto">
              <a:spcAft>
                <a:spcPts val="0"/>
              </a:spcAft>
              <a:buNone/>
              <a:defRPr/>
            </a:pPr>
            <a:r>
              <a:rPr lang="es-NI" sz="1800" b="1" dirty="0">
                <a:latin typeface="Arial" pitchFamily="34" charset="0"/>
                <a:cs typeface="Arial" pitchFamily="34" charset="0"/>
              </a:rPr>
              <a:t>	-  De 1 a 3 pips o puntos básicos. Cantidad mínima con que puede cambiar la cotización (o precio) de una divisa. Por ejemplo:   </a:t>
            </a:r>
          </a:p>
          <a:p>
            <a:pPr fontAlgn="auto">
              <a:spcAft>
                <a:spcPts val="0"/>
              </a:spcAft>
              <a:buNone/>
              <a:defRPr/>
            </a:pPr>
            <a:r>
              <a:rPr lang="es-NI" sz="1800" b="1" dirty="0">
                <a:latin typeface="Arial" pitchFamily="34" charset="0"/>
                <a:cs typeface="Arial" pitchFamily="34" charset="0"/>
              </a:rPr>
              <a:t>		Precio de compra en una cotización EUR/USD …  1.0860</a:t>
            </a:r>
          </a:p>
          <a:p>
            <a:pPr fontAlgn="auto">
              <a:spcAft>
                <a:spcPts val="0"/>
              </a:spcAft>
              <a:buNone/>
              <a:defRPr/>
            </a:pPr>
            <a:r>
              <a:rPr lang="es-NI" sz="1800" b="1" dirty="0">
                <a:latin typeface="Arial" pitchFamily="34" charset="0"/>
                <a:cs typeface="Arial" pitchFamily="34" charset="0"/>
              </a:rPr>
              <a:t>		Precio de venta				             </a:t>
            </a:r>
            <a:r>
              <a:rPr lang="es-NI" sz="1800" b="1" u="sng" dirty="0">
                <a:latin typeface="Arial" pitchFamily="34" charset="0"/>
                <a:cs typeface="Arial" pitchFamily="34" charset="0"/>
              </a:rPr>
              <a:t>1.0863</a:t>
            </a:r>
          </a:p>
          <a:p>
            <a:pPr fontAlgn="auto">
              <a:spcAft>
                <a:spcPts val="0"/>
              </a:spcAft>
              <a:buNone/>
              <a:defRPr/>
            </a:pPr>
            <a:r>
              <a:rPr lang="es-NI" sz="1800" b="1" dirty="0">
                <a:latin typeface="Arial" pitchFamily="34" charset="0"/>
                <a:cs typeface="Arial" pitchFamily="34" charset="0"/>
              </a:rPr>
              <a:t>		Pips o spread					       3</a:t>
            </a:r>
          </a:p>
          <a:p>
            <a:pPr fontAlgn="auto">
              <a:spcAft>
                <a:spcPts val="0"/>
              </a:spcAft>
              <a:buNone/>
              <a:defRPr/>
            </a:pPr>
            <a:endParaRPr lang="es-NI" sz="1200" b="1" dirty="0">
              <a:latin typeface="Arial" pitchFamily="34" charset="0"/>
              <a:cs typeface="Arial" pitchFamily="34" charset="0"/>
            </a:endParaRPr>
          </a:p>
          <a:p>
            <a:pPr>
              <a:defRPr/>
            </a:pPr>
            <a:r>
              <a:rPr lang="es-NI" sz="1800" b="1" dirty="0">
                <a:latin typeface="Arial" pitchFamily="34" charset="0"/>
                <a:cs typeface="Arial" pitchFamily="34" charset="0"/>
              </a:rPr>
              <a:t>¿Cuál es la causa de las fluctuaciones en los tipos de cambio?</a:t>
            </a:r>
          </a:p>
          <a:p>
            <a:pPr>
              <a:buNone/>
              <a:defRPr/>
            </a:pPr>
            <a:r>
              <a:rPr lang="es-NI" sz="1800" b="1" dirty="0">
                <a:latin typeface="Arial" pitchFamily="34" charset="0"/>
                <a:cs typeface="Arial" pitchFamily="34" charset="0"/>
              </a:rPr>
              <a:t>	1. Los flujos monetarios reales (volumen transado)</a:t>
            </a:r>
          </a:p>
          <a:p>
            <a:pPr algn="just">
              <a:buNone/>
              <a:defRPr/>
            </a:pPr>
            <a:r>
              <a:rPr lang="es-NI" sz="1800" b="1" dirty="0">
                <a:latin typeface="Arial" pitchFamily="34" charset="0"/>
                <a:cs typeface="Arial" pitchFamily="34" charset="0"/>
              </a:rPr>
              <a:t>	2. Factores económicos.  Las expectativas de cambios en dichos flujos debido a los cambios en algunas variables económicas como: crecimiento del PIB, nivel de inflación, nivel de los tipos de interés y los déficit o superávit de la balanza comercial.</a:t>
            </a:r>
          </a:p>
          <a:p>
            <a:pPr algn="just">
              <a:buNone/>
              <a:defRPr/>
            </a:pPr>
            <a:r>
              <a:rPr lang="es-NI" sz="1800" b="1" dirty="0">
                <a:latin typeface="Arial" pitchFamily="34" charset="0"/>
                <a:cs typeface="Arial" pitchFamily="34" charset="0"/>
              </a:rPr>
              <a:t> 	3. Factores políticos que afectan las políticas monetaria y cambiaria del país.</a:t>
            </a:r>
          </a:p>
          <a:p>
            <a:pPr fontAlgn="auto">
              <a:spcAft>
                <a:spcPts val="0"/>
              </a:spcAft>
              <a:buNone/>
              <a:defRPr/>
            </a:pPr>
            <a:endParaRPr lang="es-NI" sz="1800" b="1" dirty="0">
              <a:latin typeface="Arial" pitchFamily="34" charset="0"/>
              <a:cs typeface="Arial" pitchFamily="34" charset="0"/>
            </a:endParaRPr>
          </a:p>
          <a:p>
            <a:pPr algn="just">
              <a:buNone/>
              <a:defRPr/>
            </a:pPr>
            <a:endParaRPr lang="es-E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147248" cy="43204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Funcionamiento del forex (continuación)</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457200" y="764704"/>
            <a:ext cx="8219256" cy="5709248"/>
          </a:xfrm>
        </p:spPr>
        <p:txBody>
          <a:bodyPr>
            <a:normAutofit/>
          </a:bodyPr>
          <a:lstStyle/>
          <a:p>
            <a:pPr>
              <a:defRPr/>
            </a:pPr>
            <a:r>
              <a:rPr lang="es-NI" sz="1800" b="1" dirty="0">
                <a:latin typeface="Arial" pitchFamily="34" charset="0"/>
                <a:cs typeface="Arial" pitchFamily="34" charset="0"/>
              </a:rPr>
              <a:t>¿Existe una sola negociación para las divisas que se negocian?</a:t>
            </a:r>
          </a:p>
          <a:p>
            <a:pPr algn="just" fontAlgn="auto">
              <a:spcAft>
                <a:spcPts val="0"/>
              </a:spcAft>
              <a:buNone/>
              <a:defRPr/>
            </a:pPr>
            <a:r>
              <a:rPr lang="es-NI" sz="1800" b="1" dirty="0">
                <a:latin typeface="Arial" pitchFamily="34" charset="0"/>
                <a:cs typeface="Arial" pitchFamily="34" charset="0"/>
              </a:rPr>
              <a:t>	-  No. La cotización depende de los diferentes agentes que participan en el mercado. </a:t>
            </a:r>
          </a:p>
          <a:p>
            <a:pPr fontAlgn="auto">
              <a:spcAft>
                <a:spcPts val="0"/>
              </a:spcAft>
              <a:buNone/>
              <a:defRPr/>
            </a:pPr>
            <a:endParaRPr lang="es-NI" sz="1200" b="1" dirty="0">
              <a:latin typeface="Arial" pitchFamily="34" charset="0"/>
              <a:cs typeface="Arial" pitchFamily="34" charset="0"/>
            </a:endParaRPr>
          </a:p>
          <a:p>
            <a:pPr>
              <a:defRPr/>
            </a:pPr>
            <a:r>
              <a:rPr lang="es-NI" sz="1800" b="1" dirty="0">
                <a:latin typeface="Arial" pitchFamily="34" charset="0"/>
                <a:cs typeface="Arial" pitchFamily="34" charset="0"/>
              </a:rPr>
              <a:t>¿El mercado forex está vinculado a la bolsa de valores?</a:t>
            </a:r>
          </a:p>
          <a:p>
            <a:pPr algn="just" fontAlgn="auto">
              <a:spcAft>
                <a:spcPts val="0"/>
              </a:spcAft>
              <a:buNone/>
              <a:defRPr/>
            </a:pPr>
            <a:r>
              <a:rPr lang="es-NI" sz="1800" b="1" dirty="0">
                <a:latin typeface="Arial" pitchFamily="34" charset="0"/>
                <a:cs typeface="Arial" pitchFamily="34" charset="0"/>
              </a:rPr>
              <a:t>	No está directamente vinculado. El forex es un mercado extrabursátil, pero los mejores momentos de negociación ocurren cuando abren las principales bolsas mundiales, que son las de mayor liquidez y movimiento. </a:t>
            </a:r>
          </a:p>
          <a:p>
            <a:pPr algn="just" fontAlgn="auto">
              <a:spcAft>
                <a:spcPts val="0"/>
              </a:spcAft>
              <a:buNone/>
              <a:defRPr/>
            </a:pPr>
            <a:endParaRPr lang="es-NI" sz="1200" b="1" dirty="0">
              <a:latin typeface="Arial" pitchFamily="34" charset="0"/>
              <a:cs typeface="Arial" pitchFamily="34" charset="0"/>
            </a:endParaRPr>
          </a:p>
          <a:p>
            <a:pPr algn="just">
              <a:defRPr/>
            </a:pPr>
            <a:r>
              <a:rPr lang="es-NI" sz="1800" b="1" dirty="0">
                <a:latin typeface="Arial" pitchFamily="34" charset="0"/>
                <a:cs typeface="Arial" pitchFamily="34" charset="0"/>
              </a:rPr>
              <a:t>¿En qué casos es obligatorio pasar de previo por el mercado de divisas?</a:t>
            </a:r>
          </a:p>
          <a:p>
            <a:pPr algn="just" fontAlgn="auto">
              <a:spcAft>
                <a:spcPts val="0"/>
              </a:spcAft>
              <a:buNone/>
              <a:defRPr/>
            </a:pPr>
            <a:r>
              <a:rPr lang="es-NI" sz="1800" b="1" dirty="0">
                <a:latin typeface="Arial" pitchFamily="34" charset="0"/>
                <a:cs typeface="Arial" pitchFamily="34" charset="0"/>
              </a:rPr>
              <a:t>	-  Para cualquier transacción de finanzas internacionales, como la compra de acciones de capital.</a:t>
            </a:r>
          </a:p>
          <a:p>
            <a:pPr algn="just" fontAlgn="auto">
              <a:spcAft>
                <a:spcPts val="0"/>
              </a:spcAft>
              <a:buNone/>
              <a:defRPr/>
            </a:pPr>
            <a:endParaRPr lang="es-NI" sz="1200" b="1" dirty="0">
              <a:latin typeface="Arial" pitchFamily="34" charset="0"/>
              <a:cs typeface="Arial" pitchFamily="34" charset="0"/>
            </a:endParaRPr>
          </a:p>
          <a:p>
            <a:pPr algn="just">
              <a:defRPr/>
            </a:pPr>
            <a:r>
              <a:rPr lang="es-NI" sz="1800" b="1" dirty="0">
                <a:latin typeface="Arial" pitchFamily="34" charset="0"/>
                <a:cs typeface="Arial" pitchFamily="34" charset="0"/>
              </a:rPr>
              <a:t>¿Por qué un paso previo por el forex?</a:t>
            </a:r>
          </a:p>
          <a:p>
            <a:pPr fontAlgn="auto">
              <a:spcAft>
                <a:spcPts val="0"/>
              </a:spcAft>
              <a:buNone/>
              <a:defRPr/>
            </a:pPr>
            <a:r>
              <a:rPr lang="es-NI" sz="1200" b="1" dirty="0">
                <a:latin typeface="Arial" pitchFamily="34" charset="0"/>
                <a:cs typeface="Arial" pitchFamily="34" charset="0"/>
              </a:rPr>
              <a:t>	</a:t>
            </a:r>
            <a:r>
              <a:rPr lang="es-NI" sz="1800" b="1" dirty="0">
                <a:latin typeface="Arial" pitchFamily="34" charset="0"/>
                <a:cs typeface="Arial" pitchFamily="34" charset="0"/>
              </a:rPr>
              <a:t>-  Para efectuar la compraventa de divisas para realizar la transacción.</a:t>
            </a:r>
          </a:p>
          <a:p>
            <a:pPr>
              <a:buNone/>
              <a:defRPr/>
            </a:pPr>
            <a:endParaRPr lang="es-NI" sz="1800" b="1" dirty="0">
              <a:latin typeface="Arial" pitchFamily="34" charset="0"/>
              <a:cs typeface="Arial" pitchFamily="34" charset="0"/>
            </a:endParaRPr>
          </a:p>
          <a:p>
            <a:endParaRPr lang="es-E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19256" cy="41805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Funcionamiento del forex (continuación)</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457200" y="764704"/>
            <a:ext cx="8147248" cy="5709248"/>
          </a:xfrm>
        </p:spPr>
        <p:txBody>
          <a:bodyPr>
            <a:normAutofit/>
          </a:bodyPr>
          <a:lstStyle/>
          <a:p>
            <a:pPr>
              <a:defRPr/>
            </a:pPr>
            <a:r>
              <a:rPr lang="es-NI" sz="1800" b="1" dirty="0">
                <a:latin typeface="Arial" pitchFamily="34" charset="0"/>
                <a:cs typeface="Arial" pitchFamily="34" charset="0"/>
              </a:rPr>
              <a:t>¿Quiénes son los principales operadores en el mercado de divisas?</a:t>
            </a:r>
          </a:p>
          <a:p>
            <a:pPr>
              <a:buNone/>
              <a:defRPr/>
            </a:pPr>
            <a:r>
              <a:rPr lang="es-NI" sz="1800" b="1" dirty="0">
                <a:latin typeface="Arial" pitchFamily="34" charset="0"/>
                <a:cs typeface="Arial" pitchFamily="34" charset="0"/>
              </a:rPr>
              <a:t>	1. Instituciones financieras. Participan de forma especulativa, o de cobertura, o actuando por cuenta de un cliente.</a:t>
            </a:r>
          </a:p>
          <a:p>
            <a:pPr algn="just">
              <a:buNone/>
              <a:defRPr/>
            </a:pPr>
            <a:r>
              <a:rPr lang="es-NI" sz="1800" b="1" dirty="0">
                <a:latin typeface="Arial" pitchFamily="34" charset="0"/>
                <a:cs typeface="Arial" pitchFamily="34" charset="0"/>
              </a:rPr>
              <a:t>	2. Firmas comerciales. Empresas del sector no financiero que tratan con clientes y proveedores internacionales.</a:t>
            </a:r>
          </a:p>
          <a:p>
            <a:pPr algn="just">
              <a:buNone/>
              <a:defRPr/>
            </a:pPr>
            <a:r>
              <a:rPr lang="es-NI" sz="1800" b="1" dirty="0">
                <a:latin typeface="Arial" pitchFamily="34" charset="0"/>
                <a:cs typeface="Arial" pitchFamily="34" charset="0"/>
              </a:rPr>
              <a:t>	3. Bancos centrales. Actúan como reguladores de la oferta monetaria, la inflación y los tipos de interés de la moneda local. </a:t>
            </a:r>
          </a:p>
          <a:p>
            <a:pPr algn="just">
              <a:buNone/>
              <a:defRPr/>
            </a:pPr>
            <a:endParaRPr lang="es-NI" sz="1200" b="1" dirty="0">
              <a:latin typeface="Arial" pitchFamily="34" charset="0"/>
              <a:cs typeface="Arial" pitchFamily="34" charset="0"/>
            </a:endParaRPr>
          </a:p>
          <a:p>
            <a:pPr algn="just" fontAlgn="auto">
              <a:spcAft>
                <a:spcPts val="0"/>
              </a:spcAft>
              <a:buNone/>
              <a:defRPr/>
            </a:pPr>
            <a:r>
              <a:rPr lang="es-NI" sz="1800" b="1" dirty="0">
                <a:latin typeface="Arial" pitchFamily="34" charset="0"/>
                <a:cs typeface="Arial" pitchFamily="34" charset="0"/>
              </a:rPr>
              <a:t>	4. inversores particulares por medio de intermediarios. Estos intermediarios financieros (bróker) brindan servicios de administración de cuentas en forex y fondos de inversión, entre otros. Por ejemplo, abren una cuenta en una divisa determinada por medio de órdenes de compra y venta y obtienen ganancia para el inversor, debido a las variaciones de los tipos de cambio de las monedas.</a:t>
            </a:r>
          </a:p>
          <a:p>
            <a:pPr algn="just" fontAlgn="auto">
              <a:spcAft>
                <a:spcPts val="0"/>
              </a:spcAft>
              <a:buNone/>
              <a:defRPr/>
            </a:pPr>
            <a:endParaRPr lang="es-NI" sz="1200" b="1" dirty="0">
              <a:latin typeface="Arial" pitchFamily="34" charset="0"/>
              <a:cs typeface="Arial" pitchFamily="34" charset="0"/>
            </a:endParaRPr>
          </a:p>
          <a:p>
            <a:pPr algn="just" fontAlgn="auto">
              <a:spcAft>
                <a:spcPts val="0"/>
              </a:spcAft>
              <a:buNone/>
              <a:defRPr/>
            </a:pPr>
            <a:r>
              <a:rPr lang="es-NI" sz="1800" b="1" dirty="0">
                <a:latin typeface="Arial" pitchFamily="34" charset="0"/>
                <a:cs typeface="Arial" pitchFamily="34" charset="0"/>
              </a:rPr>
              <a:t>	5.  Empresas gestoras de fondos de inversión. Logran acceso a los mercados financieros de otros países para la inversión de bonos y acciones, por cuenta de los inversionistas dueños de fondos.</a:t>
            </a:r>
          </a:p>
          <a:p>
            <a:pPr fontAlgn="auto">
              <a:spcAft>
                <a:spcPts val="0"/>
              </a:spcAft>
              <a:buNone/>
              <a:defRPr/>
            </a:pPr>
            <a:endParaRPr lang="es-NI" sz="1800" b="1" dirty="0">
              <a:latin typeface="Arial" pitchFamily="34" charset="0"/>
              <a:cs typeface="Arial" pitchFamily="34" charset="0"/>
            </a:endParaRPr>
          </a:p>
          <a:p>
            <a:endParaRPr lang="es-ES"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solidFill>
                <a:latin typeface="Arial" pitchFamily="34" charset="0"/>
                <a:cs typeface="Arial" pitchFamily="34" charset="0"/>
              </a:rPr>
              <a:t>Video: “Cómo funciona el forex”</a:t>
            </a:r>
            <a:endParaRPr lang="es-ES" sz="2000" b="1" dirty="0">
              <a:solidFill>
                <a:schemeClr val="tx1"/>
              </a:solidFill>
            </a:endParaRPr>
          </a:p>
        </p:txBody>
      </p:sp>
      <p:sp>
        <p:nvSpPr>
          <p:cNvPr id="3" name="2 Marcador de contenido"/>
          <p:cNvSpPr>
            <a:spLocks noGrp="1"/>
          </p:cNvSpPr>
          <p:nvPr>
            <p:ph sz="quarter" idx="1"/>
          </p:nvPr>
        </p:nvSpPr>
        <p:spPr>
          <a:xfrm>
            <a:off x="457200" y="764704"/>
            <a:ext cx="8229600" cy="5361459"/>
          </a:xfrm>
        </p:spPr>
        <p:txBody>
          <a:bodyPr/>
          <a:lstStyle/>
          <a:p>
            <a:pPr algn="just">
              <a:buNone/>
            </a:pPr>
            <a:r>
              <a:rPr lang="es-ES" sz="1800" b="1" dirty="0">
                <a:latin typeface="Arial" pitchFamily="34" charset="0"/>
                <a:cs typeface="Arial" pitchFamily="34" charset="0"/>
              </a:rPr>
              <a:t>	</a:t>
            </a:r>
          </a:p>
          <a:p>
            <a:pPr>
              <a:buNone/>
            </a:pPr>
            <a:br>
              <a:rPr lang="es-ES" sz="1800" dirty="0"/>
            </a:br>
            <a:endParaRPr lang="es-ES" sz="1800" dirty="0"/>
          </a:p>
          <a:p>
            <a:pPr>
              <a:buNone/>
            </a:pPr>
            <a:endParaRPr lang="es-ES" sz="1800" b="1" dirty="0">
              <a:latin typeface="Arial" pitchFamily="34" charset="0"/>
              <a:cs typeface="Arial" pitchFamily="34" charset="0"/>
            </a:endParaRPr>
          </a:p>
        </p:txBody>
      </p:sp>
      <p:pic>
        <p:nvPicPr>
          <p:cNvPr id="6" name="Que es Forex Para Novatos en CNN.mp4">
            <a:hlinkClick r:id="" action="ppaction://media"/>
          </p:cNvPr>
          <p:cNvPicPr>
            <a:picLocks noRot="1" noChangeAspect="1"/>
          </p:cNvPicPr>
          <p:nvPr>
            <a:videoFile r:link="rId1"/>
          </p:nvPr>
        </p:nvPicPr>
        <p:blipFill>
          <a:blip r:embed="rId3" cstate="print"/>
          <a:stretch>
            <a:fillRect/>
          </a:stretch>
        </p:blipFill>
        <p:spPr>
          <a:xfrm>
            <a:off x="1043608" y="908720"/>
            <a:ext cx="6912768" cy="482453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075240" cy="41805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457200" y="692696"/>
            <a:ext cx="8075240" cy="5904656"/>
          </a:xfrm>
        </p:spPr>
        <p:txBody>
          <a:bodyPr>
            <a:normAutofit/>
          </a:bodyPr>
          <a:lstStyle/>
          <a:p>
            <a:pPr algn="just" fontAlgn="auto">
              <a:spcAft>
                <a:spcPts val="0"/>
              </a:spcAft>
              <a:defRPr/>
            </a:pPr>
            <a:r>
              <a:rPr lang="es-ES" sz="1800" b="1" dirty="0">
                <a:latin typeface="Arial" pitchFamily="34" charset="0"/>
                <a:cs typeface="Arial" pitchFamily="34" charset="0"/>
              </a:rPr>
              <a:t>C</a:t>
            </a:r>
            <a:r>
              <a:rPr lang="es-NI" sz="1800" b="1" dirty="0">
                <a:latin typeface="Arial" pitchFamily="34" charset="0"/>
                <a:cs typeface="Arial" pitchFamily="34" charset="0"/>
              </a:rPr>
              <a:t>omo consecuencia del comercio internacional, las monedas siempre están fluctuando entre sí  dentro de este mercado.  Hay una constante variación de los tipos de cambio y unas monedas son más importantes que otras. </a:t>
            </a:r>
          </a:p>
          <a:p>
            <a:pPr fontAlgn="auto">
              <a:spcAft>
                <a:spcPts val="0"/>
              </a:spcAft>
              <a:buNone/>
              <a:defRPr/>
            </a:pPr>
            <a:endParaRPr lang="es-NI" sz="1200" b="1" dirty="0">
              <a:solidFill>
                <a:schemeClr val="tx1">
                  <a:lumMod val="75000"/>
                  <a:lumOff val="25000"/>
                </a:schemeClr>
              </a:solidFill>
              <a:latin typeface="Arial" pitchFamily="34" charset="0"/>
              <a:cs typeface="Arial" pitchFamily="34" charset="0"/>
            </a:endParaRP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1.  D</a:t>
            </a:r>
            <a:r>
              <a:rPr lang="es-ES" sz="1800" b="1" dirty="0">
                <a:latin typeface="Arial" pitchFamily="34" charset="0"/>
                <a:cs typeface="Arial" pitchFamily="34" charset="0"/>
              </a:rPr>
              <a:t>ólar estadounidense</a:t>
            </a:r>
          </a:p>
          <a:p>
            <a:pPr algn="just" fontAlgn="auto">
              <a:spcAft>
                <a:spcPts val="0"/>
              </a:spcAft>
              <a:buNone/>
              <a:defRPr/>
            </a:pPr>
            <a:r>
              <a:rPr lang="es-ES" sz="1800" b="1" dirty="0">
                <a:latin typeface="Arial" pitchFamily="34" charset="0"/>
                <a:cs typeface="Arial" pitchFamily="34" charset="0"/>
              </a:rPr>
              <a:t>	La divisa de uso mundial más famosa en la actualidad, utilizada como referencia en el cambio de divisas.  Es la moneda más comerciada del mundo, impuesto como moneda de transacciones internacionales después de la Segunda Guerra Mundial, por el tratado de Bretton Woods en 1944, desde ese entonces esta moneda se ha convertido en la principal reserva de muchas economías emergentes y países del tercer mundo.</a:t>
            </a:r>
          </a:p>
          <a:p>
            <a:pPr fontAlgn="auto">
              <a:spcAft>
                <a:spcPts val="0"/>
              </a:spcAft>
              <a:buNone/>
              <a:defRPr/>
            </a:pPr>
            <a:endParaRPr lang="es-NI" sz="1800" b="1" dirty="0">
              <a:solidFill>
                <a:schemeClr val="tx1">
                  <a:lumMod val="75000"/>
                  <a:lumOff val="25000"/>
                </a:schemeClr>
              </a:solidFill>
              <a:latin typeface="Arial" pitchFamily="34" charset="0"/>
              <a:cs typeface="Arial" pitchFamily="34" charset="0"/>
            </a:endParaRPr>
          </a:p>
          <a:p>
            <a:endParaRPr lang="es-ES" sz="1800" b="1" dirty="0">
              <a:latin typeface="Arial" pitchFamily="34" charset="0"/>
              <a:cs typeface="Arial" pitchFamily="34" charset="0"/>
            </a:endParaRPr>
          </a:p>
        </p:txBody>
      </p:sp>
      <p:pic>
        <p:nvPicPr>
          <p:cNvPr id="4" name="17 Imagen" descr="dt.common.streams.StreamServer.cls.jpg"/>
          <p:cNvPicPr/>
          <p:nvPr/>
        </p:nvPicPr>
        <p:blipFill>
          <a:blip r:embed="rId2" cstate="print"/>
          <a:stretch>
            <a:fillRect/>
          </a:stretch>
        </p:blipFill>
        <p:spPr>
          <a:xfrm>
            <a:off x="2987824" y="4221088"/>
            <a:ext cx="3240360" cy="230425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683568" y="404664"/>
            <a:ext cx="7920880" cy="360040"/>
          </a:xfrm>
        </p:spPr>
        <p:txBody>
          <a:bodyPr rtlCol="0">
            <a:noAutofit/>
          </a:bodyPr>
          <a:lstStyle/>
          <a:p>
            <a:pPr algn="ctr" fontAlgn="auto">
              <a:spcAft>
                <a:spcPts val="0"/>
              </a:spcAft>
              <a:defRPr/>
            </a:pP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fr-CA" sz="2000" dirty="0">
              <a:solidFill>
                <a:schemeClr val="tx1">
                  <a:lumMod val="75000"/>
                  <a:lumOff val="25000"/>
                </a:schemeClr>
              </a:solidFill>
              <a:latin typeface="Arial" pitchFamily="34" charset="0"/>
              <a:cs typeface="Arial" pitchFamily="34" charset="0"/>
            </a:endParaRPr>
          </a:p>
        </p:txBody>
      </p:sp>
      <p:sp>
        <p:nvSpPr>
          <p:cNvPr id="3" name="Espace réservé du contenu 2"/>
          <p:cNvSpPr>
            <a:spLocks noGrp="1"/>
          </p:cNvSpPr>
          <p:nvPr>
            <p:ph sz="quarter" idx="1"/>
          </p:nvPr>
        </p:nvSpPr>
        <p:spPr>
          <a:xfrm>
            <a:off x="323528" y="764704"/>
            <a:ext cx="8496944" cy="5832648"/>
          </a:xfrm>
        </p:spPr>
        <p:txBody>
          <a:bodyPr rtlCol="0">
            <a:noAutofit/>
          </a:bodyPr>
          <a:lstStyle/>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2.  Euro</a:t>
            </a:r>
            <a:endParaRPr lang="es-ES" sz="1800" b="1" dirty="0">
              <a:latin typeface="Arial" pitchFamily="34" charset="0"/>
              <a:cs typeface="Arial" pitchFamily="34" charset="0"/>
            </a:endParaRPr>
          </a:p>
          <a:p>
            <a:pPr algn="just" fontAlgn="auto">
              <a:spcAft>
                <a:spcPts val="0"/>
              </a:spcAft>
              <a:buNone/>
              <a:defRPr/>
            </a:pPr>
            <a:r>
              <a:rPr lang="es-ES" sz="1800" dirty="0">
                <a:latin typeface="Arial" pitchFamily="34" charset="0"/>
                <a:cs typeface="Arial" pitchFamily="34" charset="0"/>
              </a:rPr>
              <a:t>	</a:t>
            </a:r>
            <a:r>
              <a:rPr lang="es-ES" sz="1800" b="1" dirty="0">
                <a:latin typeface="Arial" pitchFamily="34" charset="0"/>
                <a:cs typeface="Arial" pitchFamily="34" charset="0"/>
              </a:rPr>
              <a:t>Moneda de uso corriente desde el 1 de enero de 2002. Es la segunda divisa más utilizada en el mundo por su volumen de negocios, tras el dólar estadounidense. Es la divisa que se utiliza en los países miembros de la Unión Europea, aunque tiene un rendimiento mejor que el dólar, se trata de una divisa limitada. </a:t>
            </a:r>
          </a:p>
          <a:p>
            <a:pPr algn="just" fontAlgn="auto">
              <a:spcAft>
                <a:spcPts val="0"/>
              </a:spcAft>
              <a:buNone/>
              <a:defRPr/>
            </a:pPr>
            <a:r>
              <a:rPr lang="es-ES" sz="1800" b="1" dirty="0">
                <a:latin typeface="Arial" pitchFamily="34" charset="0"/>
                <a:cs typeface="Arial" pitchFamily="34" charset="0"/>
              </a:rPr>
              <a:t>	</a:t>
            </a:r>
          </a:p>
          <a:p>
            <a:pPr fontAlgn="auto">
              <a:spcAft>
                <a:spcPts val="0"/>
              </a:spcAft>
              <a:buNone/>
              <a:defRPr/>
            </a:pPr>
            <a:endParaRPr lang="es-NI" sz="1800" b="1" dirty="0">
              <a:solidFill>
                <a:schemeClr val="tx1">
                  <a:lumMod val="75000"/>
                  <a:lumOff val="25000"/>
                </a:schemeClr>
              </a:solidFill>
              <a:latin typeface="Arial" pitchFamily="34" charset="0"/>
              <a:cs typeface="Arial" pitchFamily="34" charset="0"/>
            </a:endParaRPr>
          </a:p>
        </p:txBody>
      </p:sp>
      <p:pic>
        <p:nvPicPr>
          <p:cNvPr id="5" name="19 Imagen" descr="dt.common.streams.StreamServer.cls.jpg"/>
          <p:cNvPicPr/>
          <p:nvPr/>
        </p:nvPicPr>
        <p:blipFill>
          <a:blip r:embed="rId4" cstate="print"/>
          <a:stretch>
            <a:fillRect/>
          </a:stretch>
        </p:blipFill>
        <p:spPr>
          <a:xfrm>
            <a:off x="251520" y="2852936"/>
            <a:ext cx="4824536" cy="3744416"/>
          </a:xfrm>
          <a:prstGeom prst="rect">
            <a:avLst/>
          </a:prstGeom>
        </p:spPr>
      </p:pic>
      <p:pic>
        <p:nvPicPr>
          <p:cNvPr id="7" name="6 Imagen" descr="euro1.jpg"/>
          <p:cNvPicPr>
            <a:picLocks noChangeAspect="1"/>
          </p:cNvPicPr>
          <p:nvPr/>
        </p:nvPicPr>
        <p:blipFill>
          <a:blip r:embed="rId5" cstate="print"/>
          <a:stretch>
            <a:fillRect/>
          </a:stretch>
        </p:blipFill>
        <p:spPr>
          <a:xfrm>
            <a:off x="5292080" y="4725144"/>
            <a:ext cx="3414514" cy="1825749"/>
          </a:xfrm>
          <a:prstGeom prst="rect">
            <a:avLst/>
          </a:prstGeom>
        </p:spPr>
      </p:pic>
      <p:pic>
        <p:nvPicPr>
          <p:cNvPr id="8" name="7 Imagen" descr="euro2.jpg"/>
          <p:cNvPicPr>
            <a:picLocks noChangeAspect="1"/>
          </p:cNvPicPr>
          <p:nvPr/>
        </p:nvPicPr>
        <p:blipFill>
          <a:blip r:embed="rId6" cstate="print"/>
          <a:stretch>
            <a:fillRect/>
          </a:stretch>
        </p:blipFill>
        <p:spPr>
          <a:xfrm>
            <a:off x="5292080" y="2492896"/>
            <a:ext cx="3456384" cy="201622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7467600" cy="432048"/>
          </a:xfrm>
        </p:spPr>
        <p:txBody>
          <a:bodyPr>
            <a:normAutofit/>
          </a:bodyPr>
          <a:lstStyle/>
          <a:p>
            <a:pPr algn="ctr"/>
            <a:r>
              <a:rPr lang="es-NI" sz="2000" b="1" dirty="0">
                <a:latin typeface="Arial" pitchFamily="34" charset="0"/>
                <a:cs typeface="Arial" pitchFamily="34" charset="0"/>
              </a:rPr>
              <a:t>El mercado global de divisas</a:t>
            </a:r>
            <a:endParaRPr lang="es-ES" sz="2000" dirty="0"/>
          </a:p>
        </p:txBody>
      </p:sp>
      <p:sp>
        <p:nvSpPr>
          <p:cNvPr id="3" name="2 Marcador de contenido"/>
          <p:cNvSpPr>
            <a:spLocks noGrp="1"/>
          </p:cNvSpPr>
          <p:nvPr>
            <p:ph sz="quarter" idx="1"/>
          </p:nvPr>
        </p:nvSpPr>
        <p:spPr>
          <a:xfrm>
            <a:off x="457200" y="620688"/>
            <a:ext cx="8147248" cy="6048672"/>
          </a:xfrm>
        </p:spPr>
        <p:txBody>
          <a:bodyPr>
            <a:normAutofit lnSpcReduction="10000"/>
          </a:bodyPr>
          <a:lstStyle/>
          <a:p>
            <a:pPr algn="just" fontAlgn="auto">
              <a:spcAft>
                <a:spcPts val="0"/>
              </a:spcAft>
              <a:defRPr/>
            </a:pPr>
            <a:r>
              <a:rPr lang="es-NI" sz="1800" b="1" dirty="0">
                <a:solidFill>
                  <a:schemeClr val="tx1">
                    <a:lumMod val="75000"/>
                    <a:lumOff val="25000"/>
                  </a:schemeClr>
                </a:solidFill>
                <a:latin typeface="Arial" pitchFamily="34" charset="0"/>
                <a:cs typeface="Arial" pitchFamily="34" charset="0"/>
              </a:rPr>
              <a:t>Es un mercado mundial descentralizado en el que se negocian divisas.</a:t>
            </a:r>
          </a:p>
          <a:p>
            <a:pPr algn="just" fontAlgn="auto">
              <a:spcAft>
                <a:spcPts val="0"/>
              </a:spcAft>
              <a:defRPr/>
            </a:pPr>
            <a:endParaRPr lang="es-NI" sz="1200" b="1" dirty="0">
              <a:solidFill>
                <a:schemeClr val="tx1">
                  <a:lumMod val="75000"/>
                  <a:lumOff val="25000"/>
                </a:schemeClr>
              </a:solidFill>
              <a:latin typeface="Arial" pitchFamily="34" charset="0"/>
              <a:cs typeface="Arial" pitchFamily="34" charset="0"/>
            </a:endParaRPr>
          </a:p>
          <a:p>
            <a:pPr algn="just" fontAlgn="auto">
              <a:spcAft>
                <a:spcPts val="0"/>
              </a:spcAft>
              <a:defRPr/>
            </a:pPr>
            <a:r>
              <a:rPr lang="es-NI" sz="1800" b="1" dirty="0">
                <a:solidFill>
                  <a:schemeClr val="tx1">
                    <a:lumMod val="75000"/>
                    <a:lumOff val="25000"/>
                  </a:schemeClr>
                </a:solidFill>
                <a:latin typeface="Arial" pitchFamily="34" charset="0"/>
                <a:cs typeface="Arial" pitchFamily="34" charset="0"/>
              </a:rPr>
              <a:t>Es el mayor de los mercados financieros mundiales y el más líquido, en donde se renuncia al poder 	adquisitivo de una moneda para adquirir el poder adquisitivo de otra.</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a:t>
            </a:r>
          </a:p>
          <a:p>
            <a:pPr algn="just" fontAlgn="auto">
              <a:spcAft>
                <a:spcPts val="0"/>
              </a:spcAft>
              <a:defRPr/>
            </a:pPr>
            <a:r>
              <a:rPr lang="es-NI" sz="1800" b="1" dirty="0">
                <a:solidFill>
                  <a:schemeClr val="tx1">
                    <a:lumMod val="75000"/>
                    <a:lumOff val="25000"/>
                  </a:schemeClr>
                </a:solidFill>
                <a:latin typeface="Arial" pitchFamily="34" charset="0"/>
                <a:cs typeface="Arial" pitchFamily="34" charset="0"/>
              </a:rPr>
              <a:t>Es el conjunto de mecanismos (marco organizacional) en el que las empresas, bancos y personas compran y venden monedas extranjeras (convierten las monedas).</a:t>
            </a:r>
          </a:p>
          <a:p>
            <a:pPr algn="just" fontAlgn="auto">
              <a:spcAft>
                <a:spcPts val="0"/>
              </a:spcAft>
              <a:buNone/>
              <a:defRPr/>
            </a:pPr>
            <a:r>
              <a:rPr lang="es-NI" sz="1200" b="1" dirty="0">
                <a:solidFill>
                  <a:schemeClr val="tx1">
                    <a:lumMod val="75000"/>
                    <a:lumOff val="25000"/>
                  </a:schemeClr>
                </a:solidFill>
                <a:latin typeface="Arial" pitchFamily="34" charset="0"/>
                <a:cs typeface="Arial" pitchFamily="34" charset="0"/>
              </a:rPr>
              <a:t>    </a:t>
            </a:r>
          </a:p>
          <a:p>
            <a:pPr algn="just" fontAlgn="auto">
              <a:spcAft>
                <a:spcPts val="0"/>
              </a:spcAft>
              <a:defRPr/>
            </a:pPr>
            <a:r>
              <a:rPr lang="es-NI" sz="1800" b="1" dirty="0">
                <a:solidFill>
                  <a:schemeClr val="tx1">
                    <a:lumMod val="75000"/>
                    <a:lumOff val="25000"/>
                  </a:schemeClr>
                </a:solidFill>
                <a:latin typeface="Arial" pitchFamily="34" charset="0"/>
                <a:cs typeface="Arial" pitchFamily="34" charset="0"/>
              </a:rPr>
              <a:t>Su función es determinar los precios de diferentes divisas.</a:t>
            </a:r>
          </a:p>
          <a:p>
            <a:pPr algn="just" fontAlgn="auto">
              <a:spcAft>
                <a:spcPts val="0"/>
              </a:spcAft>
              <a:buNone/>
              <a:defRPr/>
            </a:pPr>
            <a:r>
              <a:rPr lang="es-NI" sz="1200" b="1" dirty="0">
                <a:solidFill>
                  <a:schemeClr val="tx1">
                    <a:lumMod val="75000"/>
                    <a:lumOff val="25000"/>
                  </a:schemeClr>
                </a:solidFill>
                <a:latin typeface="Arial" pitchFamily="34" charset="0"/>
                <a:cs typeface="Arial" pitchFamily="34" charset="0"/>
              </a:rPr>
              <a:t>    </a:t>
            </a:r>
          </a:p>
          <a:p>
            <a:pPr algn="just" fontAlgn="auto">
              <a:spcAft>
                <a:spcPts val="0"/>
              </a:spcAft>
              <a:defRPr/>
            </a:pPr>
            <a:r>
              <a:rPr lang="es-NI" sz="1800" b="1" dirty="0">
                <a:solidFill>
                  <a:schemeClr val="tx1">
                    <a:lumMod val="75000"/>
                    <a:lumOff val="25000"/>
                  </a:schemeClr>
                </a:solidFill>
                <a:latin typeface="Arial" pitchFamily="34" charset="0"/>
                <a:cs typeface="Arial" pitchFamily="34" charset="0"/>
              </a:rPr>
              <a:t>A este mercado también se le conoce como</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 Mercado cambiario, </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 Forex (</a:t>
            </a:r>
            <a:r>
              <a:rPr lang="es-NI" sz="1800" b="1" dirty="0">
                <a:solidFill>
                  <a:srgbClr val="FF0000"/>
                </a:solidFill>
                <a:latin typeface="Arial" pitchFamily="34" charset="0"/>
                <a:cs typeface="Arial" pitchFamily="34" charset="0"/>
              </a:rPr>
              <a:t>For</a:t>
            </a:r>
            <a:r>
              <a:rPr lang="es-NI" sz="1800" b="1" dirty="0">
                <a:solidFill>
                  <a:schemeClr val="tx1">
                    <a:lumMod val="75000"/>
                    <a:lumOff val="25000"/>
                  </a:schemeClr>
                </a:solidFill>
                <a:latin typeface="Arial" pitchFamily="34" charset="0"/>
                <a:cs typeface="Arial" pitchFamily="34" charset="0"/>
              </a:rPr>
              <a:t>eign </a:t>
            </a:r>
            <a:r>
              <a:rPr lang="es-NI" sz="1800" b="1" dirty="0">
                <a:solidFill>
                  <a:srgbClr val="FF0000"/>
                </a:solidFill>
                <a:latin typeface="Arial" pitchFamily="34" charset="0"/>
                <a:cs typeface="Arial" pitchFamily="34" charset="0"/>
              </a:rPr>
              <a:t>Ex</a:t>
            </a:r>
            <a:r>
              <a:rPr lang="es-NI" sz="1800" b="1" dirty="0">
                <a:solidFill>
                  <a:schemeClr val="tx1">
                    <a:lumMod val="75000"/>
                    <a:lumOff val="25000"/>
                  </a:schemeClr>
                </a:solidFill>
                <a:latin typeface="Arial" pitchFamily="34" charset="0"/>
                <a:cs typeface="Arial" pitchFamily="34" charset="0"/>
              </a:rPr>
              <a:t>change Market), o simplemente FX</a:t>
            </a:r>
          </a:p>
          <a:p>
            <a:pPr algn="just" fontAlgn="auto">
              <a:spcAft>
                <a:spcPts val="0"/>
              </a:spcAft>
              <a:buNone/>
              <a:defRPr/>
            </a:pPr>
            <a:endParaRPr lang="es-NI" sz="1200" b="1" dirty="0">
              <a:solidFill>
                <a:schemeClr val="tx1">
                  <a:lumMod val="75000"/>
                  <a:lumOff val="25000"/>
                </a:schemeClr>
              </a:solidFill>
              <a:latin typeface="Arial" pitchFamily="34" charset="0"/>
              <a:cs typeface="Arial" pitchFamily="34" charset="0"/>
            </a:endParaRPr>
          </a:p>
          <a:p>
            <a:pPr algn="just">
              <a:defRPr/>
            </a:pPr>
            <a:r>
              <a:rPr lang="es-NI" sz="1800" b="1" dirty="0">
                <a:solidFill>
                  <a:schemeClr val="tx1">
                    <a:lumMod val="75000"/>
                    <a:lumOff val="25000"/>
                  </a:schemeClr>
                </a:solidFill>
                <a:latin typeface="Arial" pitchFamily="34" charset="0"/>
                <a:cs typeface="Arial" pitchFamily="34" charset="0"/>
              </a:rPr>
              <a:t>¿Qué es mercado?</a:t>
            </a:r>
          </a:p>
          <a:p>
            <a:pPr algn="just">
              <a:buNone/>
              <a:defRPr/>
            </a:pPr>
            <a:r>
              <a:rPr lang="es-NI" sz="1800" b="1" dirty="0">
                <a:solidFill>
                  <a:schemeClr val="tx1">
                    <a:lumMod val="75000"/>
                    <a:lumOff val="25000"/>
                  </a:schemeClr>
                </a:solidFill>
                <a:latin typeface="Arial" pitchFamily="34" charset="0"/>
                <a:cs typeface="Arial" pitchFamily="34" charset="0"/>
              </a:rPr>
              <a:t>	- En términos generales, es un mecanismo que permite que la demanda concurra (se junte) con la oferta y que se establezca el punto de equilibrio.</a:t>
            </a:r>
          </a:p>
          <a:p>
            <a:pPr algn="just" fontAlgn="auto">
              <a:spcAft>
                <a:spcPts val="0"/>
              </a:spcAft>
              <a:buNone/>
              <a:defRPr/>
            </a:pPr>
            <a:endParaRPr lang="es-NI" sz="1800" b="1" dirty="0">
              <a:solidFill>
                <a:schemeClr val="tx1">
                  <a:lumMod val="75000"/>
                  <a:lumOff val="25000"/>
                </a:schemeClr>
              </a:solidFill>
              <a:latin typeface="Arial" pitchFamily="34" charset="0"/>
              <a:cs typeface="Arial" pitchFamily="34" charset="0"/>
            </a:endParaRPr>
          </a:p>
          <a:p>
            <a:pPr algn="just"/>
            <a:endParaRPr lang="es-ES"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683568" y="404664"/>
            <a:ext cx="8208912" cy="360040"/>
          </a:xfrm>
        </p:spPr>
        <p:txBody>
          <a:bodyPr rtlCol="0">
            <a:noAutofit/>
          </a:bodyPr>
          <a:lstStyle/>
          <a:p>
            <a:pPr algn="ctr" fontAlgn="auto">
              <a:spcAft>
                <a:spcPts val="0"/>
              </a:spcAft>
              <a:defRPr/>
            </a:pP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fr-CA" sz="2000" dirty="0">
              <a:solidFill>
                <a:schemeClr val="tx1">
                  <a:lumMod val="75000"/>
                  <a:lumOff val="25000"/>
                </a:schemeClr>
              </a:solidFill>
              <a:latin typeface="Arial" pitchFamily="34" charset="0"/>
              <a:cs typeface="Arial" pitchFamily="34" charset="0"/>
            </a:endParaRPr>
          </a:p>
        </p:txBody>
      </p:sp>
      <p:sp>
        <p:nvSpPr>
          <p:cNvPr id="3" name="Espace réservé du contenu 2"/>
          <p:cNvSpPr>
            <a:spLocks noGrp="1"/>
          </p:cNvSpPr>
          <p:nvPr>
            <p:ph sz="quarter" idx="1"/>
          </p:nvPr>
        </p:nvSpPr>
        <p:spPr>
          <a:xfrm>
            <a:off x="323528" y="764704"/>
            <a:ext cx="8496944" cy="5832648"/>
          </a:xfrm>
        </p:spPr>
        <p:txBody>
          <a:bodyPr rtlCol="0">
            <a:noAutofit/>
          </a:bodyPr>
          <a:lstStyle/>
          <a:p>
            <a:pPr>
              <a:buNone/>
            </a:pPr>
            <a:r>
              <a:rPr lang="es-ES" sz="1800" b="1" dirty="0">
                <a:latin typeface="Arial" pitchFamily="34" charset="0"/>
                <a:cs typeface="Arial" pitchFamily="34" charset="0"/>
              </a:rPr>
              <a:t>3.  Yen japonés</a:t>
            </a:r>
          </a:p>
          <a:p>
            <a:pPr algn="just">
              <a:buNone/>
            </a:pPr>
            <a:r>
              <a:rPr lang="es-ES" sz="1800" b="1" dirty="0">
                <a:latin typeface="Arial" pitchFamily="34" charset="0"/>
                <a:cs typeface="Arial" pitchFamily="34" charset="0"/>
              </a:rPr>
              <a:t>	Es una de las divisas más influyentes y de amplia utilización en el comercio internacional sobre todo cuando se considera a Japón como una potencia económica. Nació en 1874 y cuenta con una especial popularidad en Asia, sobretodo en economías poco desarrolladas como Corea del Norte, Vietnam, Laos y Camboya. Además de ser uno de los preferidos a la hora de refugiarse en tiempos de incertidumbre, debido a que esta moneda tiende al alza contra otras divisas debido al estricto control de las autoridades japonesas en cuestiones económicas. </a:t>
            </a:r>
          </a:p>
          <a:p>
            <a:pPr>
              <a:buNone/>
            </a:pPr>
            <a:br>
              <a:rPr lang="es-ES" sz="1800" dirty="0"/>
            </a:br>
            <a:endParaRPr lang="es-NI" sz="1800" b="1" dirty="0">
              <a:solidFill>
                <a:schemeClr val="tx1">
                  <a:lumMod val="75000"/>
                  <a:lumOff val="25000"/>
                </a:schemeClr>
              </a:solidFill>
              <a:latin typeface="Arial" pitchFamily="34" charset="0"/>
              <a:cs typeface="Arial" pitchFamily="34" charset="0"/>
            </a:endParaRPr>
          </a:p>
        </p:txBody>
      </p:sp>
      <p:pic>
        <p:nvPicPr>
          <p:cNvPr id="6" name="5 Imagen" descr="yen1.jpg"/>
          <p:cNvPicPr>
            <a:picLocks noChangeAspect="1"/>
          </p:cNvPicPr>
          <p:nvPr/>
        </p:nvPicPr>
        <p:blipFill>
          <a:blip r:embed="rId4" cstate="print"/>
          <a:stretch>
            <a:fillRect/>
          </a:stretch>
        </p:blipFill>
        <p:spPr>
          <a:xfrm>
            <a:off x="5652120" y="4869160"/>
            <a:ext cx="3095625" cy="1620391"/>
          </a:xfrm>
          <a:prstGeom prst="rect">
            <a:avLst/>
          </a:prstGeom>
        </p:spPr>
      </p:pic>
      <p:pic>
        <p:nvPicPr>
          <p:cNvPr id="8" name="7 Imagen" descr="yen2.jpg"/>
          <p:cNvPicPr>
            <a:picLocks noChangeAspect="1"/>
          </p:cNvPicPr>
          <p:nvPr/>
        </p:nvPicPr>
        <p:blipFill>
          <a:blip r:embed="rId5" cstate="print"/>
          <a:stretch>
            <a:fillRect/>
          </a:stretch>
        </p:blipFill>
        <p:spPr>
          <a:xfrm>
            <a:off x="251520" y="3429000"/>
            <a:ext cx="5238750" cy="316649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075240" cy="346050"/>
          </a:xfrm>
        </p:spPr>
        <p:txBody>
          <a:bodyPr>
            <a:noAutofit/>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b="1" dirty="0">
              <a:latin typeface="Arial" pitchFamily="34" charset="0"/>
              <a:cs typeface="Arial" pitchFamily="34" charset="0"/>
            </a:endParaRPr>
          </a:p>
        </p:txBody>
      </p:sp>
      <p:sp>
        <p:nvSpPr>
          <p:cNvPr id="5" name="4 Marcador de contenido"/>
          <p:cNvSpPr>
            <a:spLocks noGrp="1"/>
          </p:cNvSpPr>
          <p:nvPr>
            <p:ph sz="quarter" idx="1"/>
          </p:nvPr>
        </p:nvSpPr>
        <p:spPr>
          <a:xfrm>
            <a:off x="457200" y="764704"/>
            <a:ext cx="7467600" cy="5709248"/>
          </a:xfrm>
        </p:spPr>
        <p:txBody>
          <a:bodyPr/>
          <a:lstStyle/>
          <a:p>
            <a:pPr>
              <a:buNone/>
            </a:pPr>
            <a:r>
              <a:rPr lang="es-ES" sz="1800" b="1" dirty="0">
                <a:latin typeface="Arial" pitchFamily="34" charset="0"/>
                <a:cs typeface="Arial" pitchFamily="34" charset="0"/>
              </a:rPr>
              <a:t>4.  Libra Esterlina (GBP)</a:t>
            </a:r>
          </a:p>
          <a:p>
            <a:pPr algn="just">
              <a:buNone/>
            </a:pPr>
            <a:r>
              <a:rPr lang="es-ES" sz="1800" b="1" dirty="0">
                <a:latin typeface="Arial" pitchFamily="34" charset="0"/>
                <a:cs typeface="Arial" pitchFamily="34" charset="0"/>
              </a:rPr>
              <a:t>	Es la divisa oficial en el Reino Unido, también es una de las monedas más populares que existen, siendo la cuarta divisa más intercambiada en el mercado internacional.  El Reino Unido cuenta con la divisa más antigua del mundo todavía en circulación, ya que sus orígenes se remontan al siglo XII. Luego de la post-guerra, su valor decayó considerablemente en varias ocasiones, no fue sino hasta la década de 1990 que recuperó una tasa de cambio estable contra el dólar </a:t>
            </a:r>
            <a:r>
              <a:rPr lang="es-ES" sz="1600" b="1" dirty="0">
                <a:latin typeface="Arial" pitchFamily="34" charset="0"/>
                <a:cs typeface="Arial" pitchFamily="34" charset="0"/>
              </a:rPr>
              <a:t>estadounidense. </a:t>
            </a:r>
            <a:endParaRPr lang="es-NI" sz="1600" b="1" dirty="0">
              <a:solidFill>
                <a:schemeClr val="tx1">
                  <a:lumMod val="75000"/>
                  <a:lumOff val="25000"/>
                </a:schemeClr>
              </a:solidFill>
              <a:latin typeface="Arial" pitchFamily="34" charset="0"/>
              <a:cs typeface="Arial" pitchFamily="34" charset="0"/>
            </a:endParaRPr>
          </a:p>
          <a:p>
            <a:endParaRPr lang="es-ES" dirty="0"/>
          </a:p>
        </p:txBody>
      </p:sp>
      <p:pic>
        <p:nvPicPr>
          <p:cNvPr id="6" name="Picture 2" descr="C:\Users\PC-PERSONAL\Documents\Presentacion de Mercados de divisas\libra-esterlina.jpg"/>
          <p:cNvPicPr>
            <a:picLocks noChangeAspect="1" noChangeArrowheads="1"/>
          </p:cNvPicPr>
          <p:nvPr/>
        </p:nvPicPr>
        <p:blipFill>
          <a:blip r:embed="rId2" cstate="print"/>
          <a:srcRect/>
          <a:stretch>
            <a:fillRect/>
          </a:stretch>
        </p:blipFill>
        <p:spPr bwMode="auto">
          <a:xfrm>
            <a:off x="2123728" y="3501008"/>
            <a:ext cx="5438775" cy="300037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432048"/>
          </a:xfrm>
        </p:spPr>
        <p:txBody>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dirty="0"/>
          </a:p>
        </p:txBody>
      </p:sp>
      <p:sp>
        <p:nvSpPr>
          <p:cNvPr id="3" name="2 Marcador de contenido"/>
          <p:cNvSpPr>
            <a:spLocks noGrp="1"/>
          </p:cNvSpPr>
          <p:nvPr>
            <p:ph sz="quarter" idx="1"/>
          </p:nvPr>
        </p:nvSpPr>
        <p:spPr>
          <a:xfrm>
            <a:off x="457200" y="620688"/>
            <a:ext cx="8229600" cy="5505475"/>
          </a:xfrm>
        </p:spPr>
        <p:txBody>
          <a:bodyPr/>
          <a:lstStyle/>
          <a:p>
            <a:pPr algn="just">
              <a:buNone/>
            </a:pPr>
            <a:r>
              <a:rPr lang="es-ES" sz="1800" b="1" dirty="0">
                <a:latin typeface="Arial" pitchFamily="34" charset="0"/>
                <a:cs typeface="Arial" pitchFamily="34" charset="0"/>
              </a:rPr>
              <a:t>5.  Franco suizo </a:t>
            </a:r>
          </a:p>
          <a:p>
            <a:pPr algn="just">
              <a:buNone/>
            </a:pPr>
            <a:r>
              <a:rPr lang="es-ES" sz="1800" b="1" dirty="0">
                <a:latin typeface="Arial" pitchFamily="34" charset="0"/>
                <a:cs typeface="Arial" pitchFamily="34" charset="0"/>
              </a:rPr>
              <a:t>	Divisa utilizada en Suiza y la única moneda con denominación de francos que queda en toda Europa. Cuenta con una historia importante en las transacciones europeas. Ya en la Primera Guerra Mundial, servía como moneda de cambio por ambos bandos, igualmente durante la Segunda Guerra Mundial y la Guerra Fría. El tipo de cambio solo se ha fortalecido desde entonces.</a:t>
            </a:r>
            <a:endParaRPr lang="es-ES" sz="1800" dirty="0"/>
          </a:p>
          <a:p>
            <a:pPr>
              <a:buNone/>
            </a:pPr>
            <a:endParaRPr lang="es-ES" sz="1800" b="1" dirty="0">
              <a:latin typeface="Arial" pitchFamily="34" charset="0"/>
              <a:cs typeface="Arial" pitchFamily="34" charset="0"/>
            </a:endParaRPr>
          </a:p>
        </p:txBody>
      </p:sp>
      <p:pic>
        <p:nvPicPr>
          <p:cNvPr id="5" name="22 Imagen" descr="dt.common.streams.StreamServer.cls.jpg"/>
          <p:cNvPicPr/>
          <p:nvPr/>
        </p:nvPicPr>
        <p:blipFill>
          <a:blip r:embed="rId2" cstate="print"/>
          <a:stretch>
            <a:fillRect/>
          </a:stretch>
        </p:blipFill>
        <p:spPr>
          <a:xfrm>
            <a:off x="4607496" y="3140968"/>
            <a:ext cx="4140968" cy="3168352"/>
          </a:xfrm>
          <a:prstGeom prst="rect">
            <a:avLst/>
          </a:prstGeom>
        </p:spPr>
      </p:pic>
      <p:pic>
        <p:nvPicPr>
          <p:cNvPr id="6" name="5 Imagen" descr="FranSui1.jpg"/>
          <p:cNvPicPr>
            <a:picLocks noChangeAspect="1"/>
          </p:cNvPicPr>
          <p:nvPr/>
        </p:nvPicPr>
        <p:blipFill>
          <a:blip r:embed="rId3" cstate="print"/>
          <a:stretch>
            <a:fillRect/>
          </a:stretch>
        </p:blipFill>
        <p:spPr>
          <a:xfrm>
            <a:off x="539552" y="2708920"/>
            <a:ext cx="3959352" cy="2016224"/>
          </a:xfrm>
          <a:prstGeom prst="rect">
            <a:avLst/>
          </a:prstGeom>
        </p:spPr>
      </p:pic>
      <p:pic>
        <p:nvPicPr>
          <p:cNvPr id="7" name="6 Imagen" descr="FranSui2.jpg"/>
          <p:cNvPicPr>
            <a:picLocks noChangeAspect="1"/>
          </p:cNvPicPr>
          <p:nvPr/>
        </p:nvPicPr>
        <p:blipFill>
          <a:blip r:embed="rId4" cstate="print"/>
          <a:stretch>
            <a:fillRect/>
          </a:stretch>
        </p:blipFill>
        <p:spPr>
          <a:xfrm>
            <a:off x="611560" y="4869160"/>
            <a:ext cx="3959352" cy="181051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0648"/>
            <a:ext cx="8229600" cy="432048"/>
          </a:xfrm>
        </p:spPr>
        <p:txBody>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dirty="0"/>
          </a:p>
        </p:txBody>
      </p:sp>
      <p:sp>
        <p:nvSpPr>
          <p:cNvPr id="3" name="2 Marcador de contenido"/>
          <p:cNvSpPr>
            <a:spLocks noGrp="1"/>
          </p:cNvSpPr>
          <p:nvPr>
            <p:ph sz="quarter" idx="1"/>
          </p:nvPr>
        </p:nvSpPr>
        <p:spPr>
          <a:xfrm>
            <a:off x="457200" y="764704"/>
            <a:ext cx="8229600" cy="5361459"/>
          </a:xfrm>
        </p:spPr>
        <p:txBody>
          <a:bodyPr/>
          <a:lstStyle/>
          <a:p>
            <a:pPr algn="just">
              <a:buNone/>
            </a:pPr>
            <a:r>
              <a:rPr lang="es-ES" sz="1800" b="1" dirty="0">
                <a:latin typeface="Arial" pitchFamily="34" charset="0"/>
                <a:cs typeface="Arial" pitchFamily="34" charset="0"/>
              </a:rPr>
              <a:t>6.  Dólar australiano</a:t>
            </a:r>
          </a:p>
          <a:p>
            <a:pPr algn="just">
              <a:buNone/>
            </a:pPr>
            <a:r>
              <a:rPr lang="es-ES" sz="1800" b="1" dirty="0">
                <a:latin typeface="Arial" pitchFamily="34" charset="0"/>
                <a:cs typeface="Arial" pitchFamily="34" charset="0"/>
              </a:rPr>
              <a:t>	Moneda relativamente Jove, nacida en 1966 en sustitución de la libra australiana, que durante 57 años fue la divisa oficial del país y que hoy lo es también de algunos otros territorios como las Islas Cocos o los Territorios Antárticos Australianos. Aunque no en el nivel de las otras monedas, esta divisa ya ha comenzado a cobrar importancia en las transacciones internacionales. </a:t>
            </a:r>
          </a:p>
          <a:p>
            <a:pPr>
              <a:buNone/>
            </a:pPr>
            <a:endParaRPr lang="es-ES" sz="1800" b="1" dirty="0">
              <a:latin typeface="Arial" pitchFamily="34" charset="0"/>
              <a:cs typeface="Arial" pitchFamily="34" charset="0"/>
            </a:endParaRPr>
          </a:p>
        </p:txBody>
      </p:sp>
      <p:pic>
        <p:nvPicPr>
          <p:cNvPr id="8" name="7 Imagen" descr="dolar-australiano.jpg"/>
          <p:cNvPicPr>
            <a:picLocks noChangeAspect="1"/>
          </p:cNvPicPr>
          <p:nvPr/>
        </p:nvPicPr>
        <p:blipFill>
          <a:blip r:embed="rId2" cstate="print"/>
          <a:stretch>
            <a:fillRect/>
          </a:stretch>
        </p:blipFill>
        <p:spPr>
          <a:xfrm>
            <a:off x="899592" y="2852936"/>
            <a:ext cx="7823324" cy="3810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dirty="0"/>
          </a:p>
        </p:txBody>
      </p:sp>
      <p:sp>
        <p:nvSpPr>
          <p:cNvPr id="3" name="2 Marcador de contenido"/>
          <p:cNvSpPr>
            <a:spLocks noGrp="1"/>
          </p:cNvSpPr>
          <p:nvPr>
            <p:ph sz="quarter" idx="1"/>
          </p:nvPr>
        </p:nvSpPr>
        <p:spPr>
          <a:xfrm>
            <a:off x="457200" y="764704"/>
            <a:ext cx="8229600" cy="5361459"/>
          </a:xfrm>
        </p:spPr>
        <p:txBody>
          <a:bodyPr/>
          <a:lstStyle/>
          <a:p>
            <a:pPr>
              <a:buNone/>
            </a:pPr>
            <a:r>
              <a:rPr lang="es-ES" sz="1800" b="1" dirty="0">
                <a:latin typeface="Arial" pitchFamily="34" charset="0"/>
                <a:cs typeface="Arial" pitchFamily="34" charset="0"/>
              </a:rPr>
              <a:t>7.  Dólar canadiense</a:t>
            </a:r>
          </a:p>
          <a:p>
            <a:pPr algn="just">
              <a:buNone/>
            </a:pPr>
            <a:r>
              <a:rPr lang="es-ES" sz="1800" b="1" dirty="0">
                <a:latin typeface="Arial" pitchFamily="34" charset="0"/>
                <a:cs typeface="Arial" pitchFamily="34" charset="0"/>
              </a:rPr>
              <a:t>	El dólar de Canadá al igual que su vecino del norte, posee un importante mercado de comercialización, sobre todo en América Central y Caribe, también en Europa en menor medida. La popularidad de esta divisa se debe a que los canadienses gastan una gran cantidad de su divisa, por lo cual esta tiene valor.</a:t>
            </a:r>
          </a:p>
          <a:p>
            <a:endParaRPr lang="es-ES" sz="1800" dirty="0"/>
          </a:p>
          <a:p>
            <a:pPr>
              <a:buNone/>
            </a:pPr>
            <a:endParaRPr lang="es-ES" sz="1800" b="1" dirty="0">
              <a:latin typeface="Arial" pitchFamily="34" charset="0"/>
              <a:cs typeface="Arial" pitchFamily="34" charset="0"/>
            </a:endParaRPr>
          </a:p>
        </p:txBody>
      </p:sp>
      <p:pic>
        <p:nvPicPr>
          <p:cNvPr id="12" name="11 Imagen" descr="dolar canada1.jpg"/>
          <p:cNvPicPr>
            <a:picLocks noChangeAspect="1"/>
          </p:cNvPicPr>
          <p:nvPr/>
        </p:nvPicPr>
        <p:blipFill>
          <a:blip r:embed="rId2" cstate="print"/>
          <a:stretch>
            <a:fillRect/>
          </a:stretch>
        </p:blipFill>
        <p:spPr>
          <a:xfrm>
            <a:off x="827584" y="4725144"/>
            <a:ext cx="3487291" cy="1659632"/>
          </a:xfrm>
          <a:prstGeom prst="rect">
            <a:avLst/>
          </a:prstGeom>
        </p:spPr>
      </p:pic>
      <p:pic>
        <p:nvPicPr>
          <p:cNvPr id="13" name="12 Imagen" descr="dolar canada2.jpg"/>
          <p:cNvPicPr>
            <a:picLocks noChangeAspect="1"/>
          </p:cNvPicPr>
          <p:nvPr/>
        </p:nvPicPr>
        <p:blipFill>
          <a:blip r:embed="rId3" cstate="print"/>
          <a:stretch>
            <a:fillRect/>
          </a:stretch>
        </p:blipFill>
        <p:spPr>
          <a:xfrm>
            <a:off x="827584" y="2636912"/>
            <a:ext cx="3312368" cy="1728192"/>
          </a:xfrm>
          <a:prstGeom prst="rect">
            <a:avLst/>
          </a:prstGeom>
        </p:spPr>
      </p:pic>
      <p:pic>
        <p:nvPicPr>
          <p:cNvPr id="14" name="13 Imagen" descr="dolar canada3.jpg"/>
          <p:cNvPicPr>
            <a:picLocks noChangeAspect="1"/>
          </p:cNvPicPr>
          <p:nvPr/>
        </p:nvPicPr>
        <p:blipFill>
          <a:blip r:embed="rId4" cstate="print"/>
          <a:stretch>
            <a:fillRect/>
          </a:stretch>
        </p:blipFill>
        <p:spPr>
          <a:xfrm>
            <a:off x="4572000" y="2636912"/>
            <a:ext cx="3181350" cy="1656184"/>
          </a:xfrm>
          <a:prstGeom prst="rect">
            <a:avLst/>
          </a:prstGeom>
        </p:spPr>
      </p:pic>
      <p:pic>
        <p:nvPicPr>
          <p:cNvPr id="15" name="14 Imagen" descr="dolar canada4.jpg"/>
          <p:cNvPicPr>
            <a:picLocks noChangeAspect="1"/>
          </p:cNvPicPr>
          <p:nvPr/>
        </p:nvPicPr>
        <p:blipFill>
          <a:blip r:embed="rId5" cstate="print"/>
          <a:stretch>
            <a:fillRect/>
          </a:stretch>
        </p:blipFill>
        <p:spPr>
          <a:xfrm>
            <a:off x="5220072" y="4437112"/>
            <a:ext cx="2520280" cy="212407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dirty="0"/>
          </a:p>
        </p:txBody>
      </p:sp>
      <p:sp>
        <p:nvSpPr>
          <p:cNvPr id="3" name="2 Marcador de contenido"/>
          <p:cNvSpPr>
            <a:spLocks noGrp="1"/>
          </p:cNvSpPr>
          <p:nvPr>
            <p:ph sz="quarter" idx="1"/>
          </p:nvPr>
        </p:nvSpPr>
        <p:spPr>
          <a:xfrm>
            <a:off x="457200" y="764704"/>
            <a:ext cx="8229600" cy="5361459"/>
          </a:xfrm>
        </p:spPr>
        <p:txBody>
          <a:bodyPr/>
          <a:lstStyle/>
          <a:p>
            <a:pPr>
              <a:buNone/>
            </a:pPr>
            <a:r>
              <a:rPr lang="es-ES" sz="1800" b="1" dirty="0">
                <a:latin typeface="Arial" pitchFamily="34" charset="0"/>
                <a:cs typeface="Arial" pitchFamily="34" charset="0"/>
              </a:rPr>
              <a:t>8. Corona Sueca (SEK)</a:t>
            </a:r>
          </a:p>
          <a:p>
            <a:pPr algn="just">
              <a:buNone/>
            </a:pPr>
            <a:r>
              <a:rPr lang="es-ES" sz="1800" b="1" dirty="0">
                <a:latin typeface="Arial" pitchFamily="34" charset="0"/>
                <a:cs typeface="Arial" pitchFamily="34" charset="0"/>
              </a:rPr>
              <a:t>	La importancia de esta moneda se debe al papel de Suecia como productor mundial de acero y paladio (metal precioso), además respaldado en una economía estable.   La comercialización de esta moneda se reduce principalmente a Europa.</a:t>
            </a:r>
          </a:p>
          <a:p>
            <a:pPr algn="just">
              <a:buNone/>
            </a:pPr>
            <a:endParaRPr lang="es-NI" sz="1800" b="1" dirty="0">
              <a:latin typeface="Arial" pitchFamily="34" charset="0"/>
              <a:cs typeface="Arial" pitchFamily="34" charset="0"/>
            </a:endParaRPr>
          </a:p>
          <a:p>
            <a:pPr algn="just">
              <a:buNone/>
            </a:pPr>
            <a:br>
              <a:rPr lang="es-ES" sz="1800" dirty="0"/>
            </a:br>
            <a:endParaRPr lang="es-ES" sz="1800" dirty="0"/>
          </a:p>
          <a:p>
            <a:pPr>
              <a:buNone/>
            </a:pPr>
            <a:endParaRPr lang="es-ES" sz="1800" b="1" dirty="0">
              <a:latin typeface="Arial" pitchFamily="34" charset="0"/>
              <a:cs typeface="Arial" pitchFamily="34" charset="0"/>
            </a:endParaRPr>
          </a:p>
        </p:txBody>
      </p:sp>
      <p:pic>
        <p:nvPicPr>
          <p:cNvPr id="6" name="25 Imagen" descr="dt.common.streams.StreamServer.cls.jpg"/>
          <p:cNvPicPr/>
          <p:nvPr/>
        </p:nvPicPr>
        <p:blipFill>
          <a:blip r:embed="rId2" cstate="print"/>
          <a:stretch>
            <a:fillRect/>
          </a:stretch>
        </p:blipFill>
        <p:spPr>
          <a:xfrm>
            <a:off x="1187624" y="4293096"/>
            <a:ext cx="3600400" cy="2232248"/>
          </a:xfrm>
          <a:prstGeom prst="rect">
            <a:avLst/>
          </a:prstGeom>
        </p:spPr>
      </p:pic>
      <p:pic>
        <p:nvPicPr>
          <p:cNvPr id="8" name="7 Imagen" descr="corona sueca1.jpg"/>
          <p:cNvPicPr>
            <a:picLocks noChangeAspect="1"/>
          </p:cNvPicPr>
          <p:nvPr/>
        </p:nvPicPr>
        <p:blipFill>
          <a:blip r:embed="rId3" cstate="print"/>
          <a:stretch>
            <a:fillRect/>
          </a:stretch>
        </p:blipFill>
        <p:spPr>
          <a:xfrm>
            <a:off x="1187624" y="2492896"/>
            <a:ext cx="2448272" cy="1656184"/>
          </a:xfrm>
          <a:prstGeom prst="rect">
            <a:avLst/>
          </a:prstGeom>
        </p:spPr>
      </p:pic>
      <p:pic>
        <p:nvPicPr>
          <p:cNvPr id="9" name="8 Imagen" descr="corona sueca2.jpg"/>
          <p:cNvPicPr>
            <a:picLocks noChangeAspect="1"/>
          </p:cNvPicPr>
          <p:nvPr/>
        </p:nvPicPr>
        <p:blipFill>
          <a:blip r:embed="rId4" cstate="print"/>
          <a:stretch>
            <a:fillRect/>
          </a:stretch>
        </p:blipFill>
        <p:spPr>
          <a:xfrm>
            <a:off x="4139952" y="2348880"/>
            <a:ext cx="3816424" cy="1872208"/>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432048"/>
          </a:xfrm>
        </p:spPr>
        <p:txBody>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dirty="0"/>
          </a:p>
        </p:txBody>
      </p:sp>
      <p:sp>
        <p:nvSpPr>
          <p:cNvPr id="3" name="2 Marcador de contenido"/>
          <p:cNvSpPr>
            <a:spLocks noGrp="1"/>
          </p:cNvSpPr>
          <p:nvPr>
            <p:ph sz="quarter" idx="1"/>
          </p:nvPr>
        </p:nvSpPr>
        <p:spPr>
          <a:xfrm>
            <a:off x="457200" y="764704"/>
            <a:ext cx="8229600" cy="5361459"/>
          </a:xfrm>
        </p:spPr>
        <p:txBody>
          <a:bodyPr/>
          <a:lstStyle/>
          <a:p>
            <a:pPr algn="just">
              <a:buNone/>
            </a:pPr>
            <a:r>
              <a:rPr lang="es-ES" sz="1800" b="1" dirty="0">
                <a:latin typeface="Arial" pitchFamily="34" charset="0"/>
                <a:cs typeface="Arial" pitchFamily="34" charset="0"/>
              </a:rPr>
              <a:t>9. Corona Noruega (NOK)</a:t>
            </a:r>
          </a:p>
          <a:p>
            <a:pPr algn="just">
              <a:buNone/>
            </a:pPr>
            <a:r>
              <a:rPr lang="es-ES" sz="1800" b="1" dirty="0">
                <a:latin typeface="Arial" pitchFamily="34" charset="0"/>
                <a:cs typeface="Arial" pitchFamily="34" charset="0"/>
              </a:rPr>
              <a:t>	Al igual que en el caso sueco, la importancia de esta divisa se debe al papel de Noruega como exportador de petróleo y metales (principalmente acero).</a:t>
            </a:r>
          </a:p>
          <a:p>
            <a:pPr algn="just">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pic>
        <p:nvPicPr>
          <p:cNvPr id="5" name="4 Imagen" descr="corona noruega.jpg"/>
          <p:cNvPicPr>
            <a:picLocks noChangeAspect="1"/>
          </p:cNvPicPr>
          <p:nvPr/>
        </p:nvPicPr>
        <p:blipFill>
          <a:blip r:embed="rId2" cstate="print"/>
          <a:stretch>
            <a:fillRect/>
          </a:stretch>
        </p:blipFill>
        <p:spPr>
          <a:xfrm>
            <a:off x="1475656" y="2204864"/>
            <a:ext cx="6048672" cy="331236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504056"/>
          </a:xfrm>
        </p:spPr>
        <p:txBody>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dirty="0"/>
          </a:p>
        </p:txBody>
      </p:sp>
      <p:sp>
        <p:nvSpPr>
          <p:cNvPr id="3" name="2 Marcador de contenido"/>
          <p:cNvSpPr>
            <a:spLocks noGrp="1"/>
          </p:cNvSpPr>
          <p:nvPr>
            <p:ph sz="quarter" idx="1"/>
          </p:nvPr>
        </p:nvSpPr>
        <p:spPr>
          <a:xfrm>
            <a:off x="457200" y="764704"/>
            <a:ext cx="8229600" cy="5361459"/>
          </a:xfrm>
        </p:spPr>
        <p:txBody>
          <a:bodyPr/>
          <a:lstStyle/>
          <a:p>
            <a:pPr algn="just">
              <a:buNone/>
            </a:pPr>
            <a:r>
              <a:rPr lang="es-ES" sz="1800" b="1" dirty="0">
                <a:latin typeface="Arial" pitchFamily="34" charset="0"/>
                <a:cs typeface="Arial" pitchFamily="34" charset="0"/>
              </a:rPr>
              <a:t>10. Dólar de Hong Kong</a:t>
            </a:r>
          </a:p>
          <a:p>
            <a:pPr algn="just">
              <a:buNone/>
            </a:pPr>
            <a:r>
              <a:rPr lang="es-ES" sz="1800" b="1" dirty="0">
                <a:latin typeface="Arial" pitchFamily="34" charset="0"/>
                <a:cs typeface="Arial" pitchFamily="34" charset="0"/>
              </a:rPr>
              <a:t>	La importancia de esta moneda se debe al rol que cumple Hong Kong en el tránsito internacional de embarcaciones, además de ser la sede de importantes bancos, compañías y todo tipo de entidades.</a:t>
            </a:r>
          </a:p>
          <a:p>
            <a:pPr algn="just">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pic>
        <p:nvPicPr>
          <p:cNvPr id="5" name="26 Imagen" descr="dt.common.streams.StreamServer.cls.jpg"/>
          <p:cNvPicPr/>
          <p:nvPr/>
        </p:nvPicPr>
        <p:blipFill>
          <a:blip r:embed="rId2" cstate="print"/>
          <a:stretch>
            <a:fillRect/>
          </a:stretch>
        </p:blipFill>
        <p:spPr>
          <a:xfrm>
            <a:off x="827584" y="2132856"/>
            <a:ext cx="7848872" cy="4176464"/>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562074"/>
          </a:xfrm>
        </p:spPr>
        <p:txBody>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dirty="0"/>
          </a:p>
        </p:txBody>
      </p:sp>
      <p:sp>
        <p:nvSpPr>
          <p:cNvPr id="3" name="2 Marcador de contenido"/>
          <p:cNvSpPr>
            <a:spLocks noGrp="1"/>
          </p:cNvSpPr>
          <p:nvPr>
            <p:ph sz="quarter" idx="1"/>
          </p:nvPr>
        </p:nvSpPr>
        <p:spPr>
          <a:xfrm>
            <a:off x="457200" y="764704"/>
            <a:ext cx="8229600" cy="5361459"/>
          </a:xfrm>
        </p:spPr>
        <p:txBody>
          <a:bodyPr/>
          <a:lstStyle/>
          <a:p>
            <a:pPr algn="just">
              <a:buNone/>
            </a:pPr>
            <a:r>
              <a:rPr lang="es-ES" sz="1800" b="1" dirty="0">
                <a:latin typeface="Arial" pitchFamily="34" charset="0"/>
                <a:cs typeface="Arial" pitchFamily="34" charset="0"/>
              </a:rPr>
              <a:t>10. Dólar de Hong Kong</a:t>
            </a:r>
          </a:p>
          <a:p>
            <a:pPr algn="just">
              <a:buNone/>
            </a:pPr>
            <a:r>
              <a:rPr lang="es-ES" sz="1800" b="1" dirty="0">
                <a:latin typeface="Arial" pitchFamily="34" charset="0"/>
                <a:cs typeface="Arial" pitchFamily="34" charset="0"/>
              </a:rPr>
              <a:t>	</a:t>
            </a:r>
          </a:p>
          <a:p>
            <a:pPr algn="just">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pic>
        <p:nvPicPr>
          <p:cNvPr id="9" name="8 Imagen" descr="Hong Kong.png"/>
          <p:cNvPicPr>
            <a:picLocks noChangeAspect="1"/>
          </p:cNvPicPr>
          <p:nvPr/>
        </p:nvPicPr>
        <p:blipFill>
          <a:blip r:embed="rId2" cstate="print"/>
          <a:srcRect l="12988" t="12182" r="13775" b="7980"/>
          <a:stretch>
            <a:fillRect/>
          </a:stretch>
        </p:blipFill>
        <p:spPr>
          <a:xfrm>
            <a:off x="683568" y="1196752"/>
            <a:ext cx="7848872" cy="4968552"/>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lumMod val="75000"/>
                    <a:lumOff val="25000"/>
                  </a:schemeClr>
                </a:solidFill>
                <a:latin typeface="Arial" pitchFamily="34" charset="0"/>
                <a:cs typeface="Arial" pitchFamily="34" charset="0"/>
              </a:rPr>
              <a:t>Las 10 divisas más importantes a nivel mundial</a:t>
            </a:r>
            <a:endParaRPr lang="es-ES" sz="2000" dirty="0"/>
          </a:p>
        </p:txBody>
      </p:sp>
      <p:sp>
        <p:nvSpPr>
          <p:cNvPr id="3" name="2 Marcador de contenido"/>
          <p:cNvSpPr>
            <a:spLocks noGrp="1"/>
          </p:cNvSpPr>
          <p:nvPr>
            <p:ph sz="quarter" idx="1"/>
          </p:nvPr>
        </p:nvSpPr>
        <p:spPr>
          <a:xfrm>
            <a:off x="457200" y="764704"/>
            <a:ext cx="8229600" cy="5361459"/>
          </a:xfrm>
        </p:spPr>
        <p:txBody>
          <a:bodyPr/>
          <a:lstStyle/>
          <a:p>
            <a:pPr algn="just">
              <a:buNone/>
            </a:pPr>
            <a:r>
              <a:rPr lang="es-ES" sz="1800" b="1" dirty="0">
                <a:latin typeface="Arial" pitchFamily="34" charset="0"/>
                <a:cs typeface="Arial" pitchFamily="34" charset="0"/>
              </a:rPr>
              <a:t>10. Dólar de Hong Kong</a:t>
            </a:r>
          </a:p>
          <a:p>
            <a:pPr algn="just">
              <a:buNone/>
            </a:pPr>
            <a:r>
              <a:rPr lang="es-ES" sz="1800" b="1" dirty="0">
                <a:latin typeface="Arial" pitchFamily="34" charset="0"/>
                <a:cs typeface="Arial" pitchFamily="34" charset="0"/>
              </a:rPr>
              <a:t>	</a:t>
            </a:r>
          </a:p>
          <a:p>
            <a:pPr>
              <a:buNone/>
            </a:pPr>
            <a:br>
              <a:rPr lang="es-ES" sz="1800" dirty="0"/>
            </a:br>
            <a:endParaRPr lang="es-ES" sz="1800" dirty="0"/>
          </a:p>
          <a:p>
            <a:pPr>
              <a:buNone/>
            </a:pPr>
            <a:endParaRPr lang="es-ES" sz="1800" b="1" dirty="0">
              <a:latin typeface="Arial" pitchFamily="34" charset="0"/>
              <a:cs typeface="Arial" pitchFamily="34" charset="0"/>
            </a:endParaRPr>
          </a:p>
        </p:txBody>
      </p:sp>
      <p:pic>
        <p:nvPicPr>
          <p:cNvPr id="7" name="6 Imagen" descr="Hong Kong scripers.png"/>
          <p:cNvPicPr>
            <a:picLocks noChangeAspect="1"/>
          </p:cNvPicPr>
          <p:nvPr/>
        </p:nvPicPr>
        <p:blipFill>
          <a:blip r:embed="rId2" cstate="print"/>
          <a:srcRect l="12496" t="12477" r="14109" b="5754"/>
          <a:stretch>
            <a:fillRect/>
          </a:stretch>
        </p:blipFill>
        <p:spPr>
          <a:xfrm>
            <a:off x="539552" y="1196752"/>
            <a:ext cx="7992888" cy="504056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7467600" cy="432048"/>
          </a:xfrm>
        </p:spPr>
        <p:txBody>
          <a:bodyPr>
            <a:normAutofit/>
          </a:bodyPr>
          <a:lstStyle/>
          <a:p>
            <a:pPr algn="ctr"/>
            <a:r>
              <a:rPr lang="es-NI" sz="2000" b="1" dirty="0">
                <a:latin typeface="Arial" pitchFamily="34" charset="0"/>
                <a:cs typeface="Arial" pitchFamily="34" charset="0"/>
              </a:rPr>
              <a:t>El mercado Global de divisas</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457200" y="692696"/>
            <a:ext cx="8219256" cy="5904656"/>
          </a:xfrm>
        </p:spPr>
        <p:txBody>
          <a:bodyPr>
            <a:noAutofit/>
          </a:bodyPr>
          <a:lstStyle/>
          <a:p>
            <a:pPr algn="just">
              <a:defRPr/>
            </a:pPr>
            <a:r>
              <a:rPr lang="es-NI" sz="1800" b="1" dirty="0">
                <a:solidFill>
                  <a:schemeClr val="tx1">
                    <a:lumMod val="75000"/>
                    <a:lumOff val="25000"/>
                  </a:schemeClr>
                </a:solidFill>
                <a:latin typeface="Arial" pitchFamily="34" charset="0"/>
                <a:cs typeface="Arial" pitchFamily="34" charset="0"/>
              </a:rPr>
              <a:t>¿Qué es una divisa?</a:t>
            </a:r>
          </a:p>
          <a:p>
            <a:pPr algn="just">
              <a:buNone/>
              <a:defRPr/>
            </a:pPr>
            <a:r>
              <a:rPr lang="es-NI" sz="1800" b="1" dirty="0">
                <a:solidFill>
                  <a:schemeClr val="tx1">
                    <a:lumMod val="75000"/>
                    <a:lumOff val="25000"/>
                  </a:schemeClr>
                </a:solidFill>
                <a:latin typeface="Arial" pitchFamily="34" charset="0"/>
                <a:cs typeface="Arial" pitchFamily="34" charset="0"/>
              </a:rPr>
              <a:t>	Es la moneda de otro país libremente convertible en el mercado cambiario.  Para Nicaragua, el dólar estadounidense (USD) es una divisa.</a:t>
            </a:r>
          </a:p>
          <a:p>
            <a:pPr algn="just">
              <a:buNone/>
              <a:defRPr/>
            </a:pPr>
            <a:endParaRPr lang="es-NI" sz="1200" b="1" dirty="0">
              <a:solidFill>
                <a:schemeClr val="tx1">
                  <a:lumMod val="75000"/>
                  <a:lumOff val="25000"/>
                </a:schemeClr>
              </a:solidFill>
              <a:latin typeface="Arial" pitchFamily="34" charset="0"/>
              <a:cs typeface="Arial" pitchFamily="34" charset="0"/>
            </a:endParaRPr>
          </a:p>
          <a:p>
            <a:pPr algn="just">
              <a:defRPr/>
            </a:pPr>
            <a:r>
              <a:rPr lang="es-NI" sz="1800" b="1" dirty="0">
                <a:solidFill>
                  <a:schemeClr val="tx1">
                    <a:lumMod val="75000"/>
                    <a:lumOff val="25000"/>
                  </a:schemeClr>
                </a:solidFill>
                <a:latin typeface="Arial" pitchFamily="34" charset="0"/>
                <a:cs typeface="Arial" pitchFamily="34" charset="0"/>
              </a:rPr>
              <a:t>¿El córdoba es una divisa?</a:t>
            </a:r>
          </a:p>
          <a:p>
            <a:pPr algn="just">
              <a:buNone/>
              <a:defRPr/>
            </a:pPr>
            <a:r>
              <a:rPr lang="es-NI" sz="1800" b="1" dirty="0">
                <a:solidFill>
                  <a:schemeClr val="tx1">
                    <a:lumMod val="75000"/>
                    <a:lumOff val="25000"/>
                  </a:schemeClr>
                </a:solidFill>
                <a:latin typeface="Arial" pitchFamily="34" charset="0"/>
                <a:cs typeface="Arial" pitchFamily="34" charset="0"/>
              </a:rPr>
              <a:t>	No, porque no es libremente convertible.  Al ser una economía pequeña, no influye en los precios internacionales. </a:t>
            </a:r>
          </a:p>
          <a:p>
            <a:pPr algn="just">
              <a:buNone/>
              <a:defRPr/>
            </a:pPr>
            <a:endParaRPr lang="es-NI" sz="1200" b="1" dirty="0">
              <a:solidFill>
                <a:schemeClr val="tx1">
                  <a:lumMod val="75000"/>
                  <a:lumOff val="25000"/>
                </a:schemeClr>
              </a:solidFill>
              <a:latin typeface="Arial" pitchFamily="34" charset="0"/>
              <a:cs typeface="Arial" pitchFamily="34" charset="0"/>
            </a:endParaRPr>
          </a:p>
          <a:p>
            <a:pPr algn="just">
              <a:defRPr/>
            </a:pPr>
            <a:r>
              <a:rPr lang="es-NI" sz="1800" b="1" dirty="0">
                <a:solidFill>
                  <a:schemeClr val="tx1">
                    <a:lumMod val="75000"/>
                    <a:lumOff val="25000"/>
                  </a:schemeClr>
                </a:solidFill>
                <a:latin typeface="Arial" pitchFamily="34" charset="0"/>
                <a:cs typeface="Arial" pitchFamily="34" charset="0"/>
              </a:rPr>
              <a:t>¿Cómo se determina el precio de una divisa?</a:t>
            </a:r>
          </a:p>
          <a:p>
            <a:pPr algn="just">
              <a:buNone/>
              <a:defRPr/>
            </a:pPr>
            <a:r>
              <a:rPr lang="es-NI" sz="1800" b="1" dirty="0">
                <a:solidFill>
                  <a:schemeClr val="tx1">
                    <a:lumMod val="75000"/>
                    <a:lumOff val="25000"/>
                  </a:schemeClr>
                </a:solidFill>
                <a:latin typeface="Arial" pitchFamily="34" charset="0"/>
                <a:cs typeface="Arial" pitchFamily="34" charset="0"/>
              </a:rPr>
              <a:t>	A través del tipo de cambio entre la divisa y nuestra moneda local.</a:t>
            </a:r>
          </a:p>
          <a:p>
            <a:pPr algn="just">
              <a:buNone/>
              <a:defRPr/>
            </a:pPr>
            <a:endParaRPr lang="es-NI" sz="1200" b="1" dirty="0">
              <a:solidFill>
                <a:schemeClr val="tx1">
                  <a:lumMod val="75000"/>
                  <a:lumOff val="25000"/>
                </a:schemeClr>
              </a:solidFill>
              <a:latin typeface="Arial" pitchFamily="34" charset="0"/>
              <a:cs typeface="Arial" pitchFamily="34" charset="0"/>
            </a:endParaRPr>
          </a:p>
          <a:p>
            <a:pPr algn="just">
              <a:defRPr/>
            </a:pPr>
            <a:r>
              <a:rPr lang="es-NI" sz="1800" b="1" dirty="0">
                <a:solidFill>
                  <a:schemeClr val="tx1">
                    <a:lumMod val="75000"/>
                    <a:lumOff val="25000"/>
                  </a:schemeClr>
                </a:solidFill>
                <a:latin typeface="Arial" pitchFamily="34" charset="0"/>
                <a:cs typeface="Arial" pitchFamily="34" charset="0"/>
              </a:rPr>
              <a:t>¿Qué es tipo de cambio?</a:t>
            </a:r>
          </a:p>
          <a:p>
            <a:pPr algn="just">
              <a:buNone/>
              <a:defRPr/>
            </a:pPr>
            <a:r>
              <a:rPr lang="es-NI" sz="1800" b="1" dirty="0">
                <a:solidFill>
                  <a:schemeClr val="tx1">
                    <a:lumMod val="75000"/>
                    <a:lumOff val="25000"/>
                  </a:schemeClr>
                </a:solidFill>
                <a:latin typeface="Arial" pitchFamily="34" charset="0"/>
                <a:cs typeface="Arial" pitchFamily="34" charset="0"/>
              </a:rPr>
              <a:t>	Es el precio de una divisa (moneda) en términos de otra.</a:t>
            </a:r>
          </a:p>
          <a:p>
            <a:pPr algn="just">
              <a:buNone/>
              <a:defRPr/>
            </a:pPr>
            <a:endParaRPr lang="es-NI" sz="1200" b="1" dirty="0">
              <a:solidFill>
                <a:schemeClr val="tx1">
                  <a:lumMod val="75000"/>
                  <a:lumOff val="25000"/>
                </a:schemeClr>
              </a:solidFill>
              <a:latin typeface="Arial" pitchFamily="34" charset="0"/>
              <a:cs typeface="Arial" pitchFamily="34" charset="0"/>
            </a:endParaRPr>
          </a:p>
          <a:p>
            <a:pPr algn="just">
              <a:defRPr/>
            </a:pPr>
            <a:r>
              <a:rPr lang="es-NI" sz="1800" b="1" dirty="0">
                <a:solidFill>
                  <a:schemeClr val="tx1">
                    <a:lumMod val="75000"/>
                    <a:lumOff val="25000"/>
                  </a:schemeClr>
                </a:solidFill>
                <a:latin typeface="Arial" pitchFamily="34" charset="0"/>
                <a:cs typeface="Arial" pitchFamily="34" charset="0"/>
              </a:rPr>
              <a:t>¿Cuál es la moneda más cotizada?</a:t>
            </a:r>
          </a:p>
          <a:p>
            <a:pPr algn="just">
              <a:buNone/>
              <a:defRPr/>
            </a:pPr>
            <a:r>
              <a:rPr lang="es-NI" sz="1800" b="1" dirty="0">
                <a:solidFill>
                  <a:schemeClr val="tx1">
                    <a:lumMod val="75000"/>
                    <a:lumOff val="25000"/>
                  </a:schemeClr>
                </a:solidFill>
                <a:latin typeface="Arial" pitchFamily="34" charset="0"/>
                <a:cs typeface="Arial" pitchFamily="34" charset="0"/>
              </a:rPr>
              <a:t>	La mayoría de las monedas se cotizan contra el dólar estadounidense y no entre ellas, porque el dólar es la 	moneda de las transacciones en moneda extranjera, por lo que desempeña el papel de moneda</a:t>
            </a:r>
            <a:endParaRPr lang="es-E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432048"/>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323528" y="764704"/>
            <a:ext cx="8363272" cy="5832648"/>
          </a:xfrm>
        </p:spPr>
        <p:txBody>
          <a:bodyPr/>
          <a:lstStyle/>
          <a:p>
            <a:pPr algn="just">
              <a:buNone/>
            </a:pPr>
            <a:r>
              <a:rPr lang="es-ES" sz="1800" b="1" dirty="0">
                <a:latin typeface="Arial" pitchFamily="34" charset="0"/>
                <a:cs typeface="Arial" pitchFamily="34" charset="0"/>
              </a:rPr>
              <a:t>	Dinar (KWD)</a:t>
            </a:r>
          </a:p>
          <a:p>
            <a:pPr algn="just">
              <a:buNone/>
            </a:pPr>
            <a:r>
              <a:rPr lang="es-ES" sz="1800" b="1" dirty="0">
                <a:latin typeface="Arial" pitchFamily="34" charset="0"/>
                <a:cs typeface="Arial" pitchFamily="34" charset="0"/>
              </a:rPr>
              <a:t>	Moneda oficial en Kuwait, también es muy valorada en la zona del Golfo tanto en uso comercial como en transacciones. </a:t>
            </a: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buNone/>
            </a:pPr>
            <a:r>
              <a:rPr lang="es-ES" sz="1800" b="1" dirty="0">
                <a:latin typeface="Arial" pitchFamily="34" charset="0"/>
                <a:cs typeface="Arial" pitchFamily="34" charset="0"/>
              </a:rPr>
              <a:t>	</a:t>
            </a: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endParaRPr lang="es-ES" sz="1800" b="1" dirty="0">
              <a:latin typeface="Arial" pitchFamily="34" charset="0"/>
              <a:cs typeface="Arial" pitchFamily="34" charset="0"/>
            </a:endParaRPr>
          </a:p>
        </p:txBody>
      </p:sp>
      <p:pic>
        <p:nvPicPr>
          <p:cNvPr id="7" name="6 Imagen" descr="dinar-kuwait.jpg"/>
          <p:cNvPicPr>
            <a:picLocks noChangeAspect="1"/>
          </p:cNvPicPr>
          <p:nvPr/>
        </p:nvPicPr>
        <p:blipFill>
          <a:blip r:embed="rId2" cstate="print"/>
          <a:stretch>
            <a:fillRect/>
          </a:stretch>
        </p:blipFill>
        <p:spPr>
          <a:xfrm>
            <a:off x="2123728" y="1772816"/>
            <a:ext cx="4714240" cy="471775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432048"/>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323528" y="764704"/>
            <a:ext cx="8363272" cy="5832648"/>
          </a:xfrm>
        </p:spPr>
        <p:txBody>
          <a:bodyPr/>
          <a:lstStyle/>
          <a:p>
            <a:pPr algn="just">
              <a:buNone/>
            </a:pPr>
            <a:r>
              <a:rPr lang="es-ES" sz="1800" b="1" dirty="0">
                <a:latin typeface="Arial" pitchFamily="34" charset="0"/>
                <a:cs typeface="Arial" pitchFamily="34" charset="0"/>
              </a:rPr>
              <a:t>	Dinar Kuwaití</a:t>
            </a:r>
          </a:p>
          <a:p>
            <a:pPr algn="just">
              <a:buNone/>
            </a:pPr>
            <a:r>
              <a:rPr lang="es-ES" sz="1800" b="1" dirty="0">
                <a:latin typeface="Arial" pitchFamily="34" charset="0"/>
                <a:cs typeface="Arial" pitchFamily="34" charset="0"/>
              </a:rPr>
              <a:t>	</a:t>
            </a: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buNone/>
            </a:pPr>
            <a:r>
              <a:rPr lang="es-ES" sz="1800" b="1" dirty="0">
                <a:latin typeface="Arial" pitchFamily="34" charset="0"/>
                <a:cs typeface="Arial" pitchFamily="34" charset="0"/>
              </a:rPr>
              <a:t>	</a:t>
            </a: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endParaRPr lang="es-ES" sz="1800" b="1" dirty="0">
              <a:latin typeface="Arial" pitchFamily="34" charset="0"/>
              <a:cs typeface="Arial" pitchFamily="34" charset="0"/>
            </a:endParaRPr>
          </a:p>
        </p:txBody>
      </p:sp>
      <p:pic>
        <p:nvPicPr>
          <p:cNvPr id="5" name="4 Imagen" descr="dinar-kuwaiti.jpg"/>
          <p:cNvPicPr>
            <a:picLocks noChangeAspect="1"/>
          </p:cNvPicPr>
          <p:nvPr/>
        </p:nvPicPr>
        <p:blipFill>
          <a:blip r:embed="rId2" cstate="print"/>
          <a:stretch>
            <a:fillRect/>
          </a:stretch>
        </p:blipFill>
        <p:spPr>
          <a:xfrm>
            <a:off x="467544" y="1412776"/>
            <a:ext cx="8136904" cy="330708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395536" y="764704"/>
            <a:ext cx="8363272" cy="5832648"/>
          </a:xfrm>
        </p:spPr>
        <p:txBody>
          <a:bodyPr/>
          <a:lstStyle/>
          <a:p>
            <a:pPr algn="just">
              <a:buNone/>
            </a:pPr>
            <a:r>
              <a:rPr lang="es-ES" sz="1800" b="1" dirty="0">
                <a:latin typeface="Arial" pitchFamily="34" charset="0"/>
                <a:cs typeface="Arial" pitchFamily="34" charset="0"/>
              </a:rPr>
              <a:t>	Dírham (EAD)</a:t>
            </a:r>
          </a:p>
          <a:p>
            <a:pPr>
              <a:buNone/>
            </a:pPr>
            <a:r>
              <a:rPr lang="es-ES" sz="1800" b="1" dirty="0">
                <a:latin typeface="Arial" pitchFamily="34" charset="0"/>
                <a:cs typeface="Arial" pitchFamily="34" charset="0"/>
              </a:rPr>
              <a:t>	Divisa en los Emiratos Árabes Unidos, que se emplea en el comercio internacional y en los estados del Golfo.</a:t>
            </a:r>
          </a:p>
          <a:p>
            <a:pPr>
              <a:buNone/>
            </a:pP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endParaRPr lang="es-ES" sz="1800" b="1" dirty="0">
              <a:latin typeface="Arial" pitchFamily="34" charset="0"/>
              <a:cs typeface="Arial" pitchFamily="34" charset="0"/>
            </a:endParaRPr>
          </a:p>
        </p:txBody>
      </p:sp>
      <p:pic>
        <p:nvPicPr>
          <p:cNvPr id="9" name="8 Imagen" descr="dirham.jpg"/>
          <p:cNvPicPr>
            <a:picLocks noChangeAspect="1"/>
          </p:cNvPicPr>
          <p:nvPr/>
        </p:nvPicPr>
        <p:blipFill>
          <a:blip r:embed="rId2" cstate="print"/>
          <a:stretch>
            <a:fillRect/>
          </a:stretch>
        </p:blipFill>
        <p:spPr>
          <a:xfrm>
            <a:off x="971600" y="1844824"/>
            <a:ext cx="7056784" cy="4248472"/>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562074"/>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395536" y="764704"/>
            <a:ext cx="8363272" cy="5832648"/>
          </a:xfrm>
        </p:spPr>
        <p:txBody>
          <a:bodyPr/>
          <a:lstStyle/>
          <a:p>
            <a:pPr algn="just">
              <a:buNone/>
            </a:pPr>
            <a:r>
              <a:rPr lang="es-ES" sz="1800" b="1" dirty="0">
                <a:latin typeface="Arial" pitchFamily="34" charset="0"/>
                <a:cs typeface="Arial" pitchFamily="34" charset="0"/>
              </a:rPr>
              <a:t>	Dubái </a:t>
            </a:r>
          </a:p>
          <a:p>
            <a:pPr>
              <a:buNone/>
            </a:pPr>
            <a:r>
              <a:rPr lang="es-ES" sz="1800" b="1" dirty="0">
                <a:latin typeface="Arial" pitchFamily="34" charset="0"/>
                <a:cs typeface="Arial" pitchFamily="34" charset="0"/>
              </a:rPr>
              <a:t>	</a:t>
            </a: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endParaRPr lang="es-ES" sz="1800" b="1" dirty="0">
              <a:latin typeface="Arial" pitchFamily="34" charset="0"/>
              <a:cs typeface="Arial" pitchFamily="34" charset="0"/>
            </a:endParaRPr>
          </a:p>
        </p:txBody>
      </p:sp>
      <p:pic>
        <p:nvPicPr>
          <p:cNvPr id="5" name="4 Imagen" descr="Dubai, United Arab Emirates.png"/>
          <p:cNvPicPr>
            <a:picLocks noChangeAspect="1"/>
          </p:cNvPicPr>
          <p:nvPr/>
        </p:nvPicPr>
        <p:blipFill>
          <a:blip r:embed="rId2" cstate="print"/>
          <a:srcRect l="4184" t="14157" r="30540" b="7980"/>
          <a:stretch>
            <a:fillRect/>
          </a:stretch>
        </p:blipFill>
        <p:spPr>
          <a:xfrm>
            <a:off x="395536" y="1124744"/>
            <a:ext cx="8424936" cy="54006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50405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395536" y="692696"/>
            <a:ext cx="8363272" cy="5904656"/>
          </a:xfrm>
        </p:spPr>
        <p:txBody>
          <a:bodyPr/>
          <a:lstStyle/>
          <a:p>
            <a:pPr algn="just">
              <a:buNone/>
            </a:pPr>
            <a:r>
              <a:rPr lang="es-ES" sz="1800" b="1" dirty="0">
                <a:latin typeface="Arial" pitchFamily="34" charset="0"/>
                <a:cs typeface="Arial" pitchFamily="34" charset="0"/>
              </a:rPr>
              <a:t>	Dubái </a:t>
            </a:r>
          </a:p>
          <a:p>
            <a:pPr>
              <a:buNone/>
            </a:pPr>
            <a:r>
              <a:rPr lang="es-ES" sz="1800" b="1" dirty="0">
                <a:latin typeface="Arial" pitchFamily="34" charset="0"/>
                <a:cs typeface="Arial" pitchFamily="34" charset="0"/>
              </a:rPr>
              <a:t>	</a:t>
            </a: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br>
              <a:rPr lang="es-ES" sz="1800" b="1" dirty="0">
                <a:latin typeface="Arial" pitchFamily="34" charset="0"/>
                <a:cs typeface="Arial" pitchFamily="34" charset="0"/>
              </a:rPr>
            </a:br>
            <a:endParaRPr lang="es-ES" sz="1800" b="1" dirty="0">
              <a:latin typeface="Arial" pitchFamily="34" charset="0"/>
              <a:cs typeface="Arial" pitchFamily="34" charset="0"/>
            </a:endParaRPr>
          </a:p>
          <a:p>
            <a:pPr>
              <a:buNone/>
            </a:pPr>
            <a:endParaRPr lang="es-ES" sz="1800" b="1" dirty="0">
              <a:latin typeface="Arial" pitchFamily="34" charset="0"/>
              <a:cs typeface="Arial" pitchFamily="34" charset="0"/>
            </a:endParaRPr>
          </a:p>
        </p:txBody>
      </p:sp>
      <p:pic>
        <p:nvPicPr>
          <p:cNvPr id="6" name="5 Imagen" descr="Dubai.png"/>
          <p:cNvPicPr>
            <a:picLocks noChangeAspect="1"/>
          </p:cNvPicPr>
          <p:nvPr/>
        </p:nvPicPr>
        <p:blipFill>
          <a:blip r:embed="rId2" cstate="print"/>
          <a:srcRect l="12988" t="12182" r="13775" b="5179"/>
          <a:stretch>
            <a:fillRect/>
          </a:stretch>
        </p:blipFill>
        <p:spPr>
          <a:xfrm>
            <a:off x="539552" y="1124744"/>
            <a:ext cx="8208912" cy="54006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323528" y="764704"/>
            <a:ext cx="8363272" cy="5832648"/>
          </a:xfrm>
        </p:spPr>
        <p:txBody>
          <a:bodyPr>
            <a:normAutofit fontScale="92500" lnSpcReduction="10000"/>
          </a:bodyPr>
          <a:lstStyle/>
          <a:p>
            <a:pPr algn="just">
              <a:buNone/>
            </a:pPr>
            <a:r>
              <a:rPr lang="es-ES" sz="1800" b="1" dirty="0">
                <a:latin typeface="Arial" pitchFamily="34" charset="0"/>
                <a:cs typeface="Arial" pitchFamily="34" charset="0"/>
              </a:rPr>
              <a:t>	Peso Mexicano (MXN)</a:t>
            </a:r>
          </a:p>
          <a:p>
            <a:pPr algn="just">
              <a:buNone/>
            </a:pPr>
            <a:r>
              <a:rPr lang="es-NI" sz="1800" b="1" dirty="0">
                <a:latin typeface="Arial" pitchFamily="34" charset="0"/>
                <a:cs typeface="Arial" pitchFamily="34" charset="0"/>
              </a:rPr>
              <a:t>	El peso se </a:t>
            </a:r>
            <a:r>
              <a:rPr lang="es-NI" sz="1800" b="1" i="1" dirty="0">
                <a:solidFill>
                  <a:srgbClr val="FF0000"/>
                </a:solidFill>
                <a:latin typeface="Arial" pitchFamily="34" charset="0"/>
                <a:cs typeface="Arial" pitchFamily="34" charset="0"/>
              </a:rPr>
              <a:t>depreció</a:t>
            </a:r>
            <a:r>
              <a:rPr lang="es-NI" sz="1800" b="1" dirty="0">
                <a:latin typeface="Arial" pitchFamily="34" charset="0"/>
                <a:cs typeface="Arial" pitchFamily="34" charset="0"/>
              </a:rPr>
              <a:t> a lo largo de 2015 al igual que se </a:t>
            </a:r>
            <a:r>
              <a:rPr lang="es-NI" sz="1800" b="1" i="1" dirty="0">
                <a:solidFill>
                  <a:srgbClr val="FF0000"/>
                </a:solidFill>
                <a:latin typeface="Arial" pitchFamily="34" charset="0"/>
                <a:cs typeface="Arial" pitchFamily="34" charset="0"/>
              </a:rPr>
              <a:t>depreciaron</a:t>
            </a:r>
            <a:r>
              <a:rPr lang="es-NI" sz="1800" b="1" dirty="0">
                <a:latin typeface="Arial" pitchFamily="34" charset="0"/>
                <a:cs typeface="Arial" pitchFamily="34" charset="0"/>
              </a:rPr>
              <a:t> las monedas latinoamericanas como consecuencia de la </a:t>
            </a:r>
            <a:r>
              <a:rPr lang="es-NI" sz="1800" b="1" i="1" dirty="0">
                <a:solidFill>
                  <a:srgbClr val="FF0000"/>
                </a:solidFill>
                <a:latin typeface="Arial" pitchFamily="34" charset="0"/>
                <a:cs typeface="Arial" pitchFamily="34" charset="0"/>
              </a:rPr>
              <a:t>apreciación </a:t>
            </a:r>
            <a:r>
              <a:rPr lang="es-NI" sz="1800" b="1" dirty="0">
                <a:latin typeface="Arial" pitchFamily="34" charset="0"/>
                <a:cs typeface="Arial" pitchFamily="34" charset="0"/>
              </a:rPr>
              <a:t>del dólar estadounidense.  Pero, estas </a:t>
            </a:r>
            <a:r>
              <a:rPr lang="es-NI" sz="1800" b="1" i="1" dirty="0">
                <a:solidFill>
                  <a:srgbClr val="FF0000"/>
                </a:solidFill>
                <a:latin typeface="Arial" pitchFamily="34" charset="0"/>
                <a:cs typeface="Arial" pitchFamily="34" charset="0"/>
              </a:rPr>
              <a:t>depreciaciones</a:t>
            </a:r>
            <a:r>
              <a:rPr lang="es-NI" sz="1800" b="1" dirty="0">
                <a:latin typeface="Arial" pitchFamily="34" charset="0"/>
                <a:cs typeface="Arial" pitchFamily="34" charset="0"/>
              </a:rPr>
              <a:t> son saludables para las economías porque así se ajustan a los precios significativamente más bajos para sus exportaciones de materia prima. </a:t>
            </a:r>
          </a:p>
          <a:p>
            <a:pPr algn="just">
              <a:buNone/>
            </a:pPr>
            <a:r>
              <a:rPr lang="es-NI" sz="1800" b="1" dirty="0">
                <a:latin typeface="Arial" pitchFamily="34" charset="0"/>
                <a:cs typeface="Arial" pitchFamily="34" charset="0"/>
              </a:rPr>
              <a:t>	México es un país muy competitivo y está ligado a la dinámica de la economía estadounidense. Por tanto, el surgimiento de la economía mexicana está limitado por la suerte del coloso.</a:t>
            </a:r>
          </a:p>
          <a:p>
            <a:pPr algn="just">
              <a:buNone/>
            </a:pPr>
            <a:r>
              <a:rPr lang="es-NI" sz="1800" b="1" dirty="0">
                <a:latin typeface="Arial" pitchFamily="34" charset="0"/>
                <a:cs typeface="Arial" pitchFamily="34" charset="0"/>
              </a:rPr>
              <a:t>	</a:t>
            </a:r>
            <a:r>
              <a:rPr lang="es-ES" sz="1800" b="1" dirty="0">
                <a:latin typeface="Arial" pitchFamily="34" charset="0"/>
                <a:cs typeface="Arial" pitchFamily="34" charset="0"/>
              </a:rPr>
              <a:t>El peso ha sido golpeado por la caída de los precios del petróleo y la debilidad de la manufactura en E.E.U.U.  El peso es muy líquido y se negocia las 24 horas en el exterior.  Pero México no está tomando como meta el tipo de cambio, sino que está reduciendo la depreciación monetaria para que la inflación no crezca más alta.</a:t>
            </a:r>
          </a:p>
          <a:p>
            <a:pPr algn="just">
              <a:buNone/>
            </a:pPr>
            <a:r>
              <a:rPr lang="es-NI" sz="1800" b="1" dirty="0">
                <a:latin typeface="Arial" pitchFamily="34" charset="0"/>
                <a:cs typeface="Arial" pitchFamily="34" charset="0"/>
              </a:rPr>
              <a:t>	</a:t>
            </a: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buNone/>
            </a:pPr>
            <a:r>
              <a:rPr lang="es-ES" sz="1800" b="1" dirty="0">
                <a:latin typeface="Arial" pitchFamily="34" charset="0"/>
                <a:cs typeface="Arial" pitchFamily="34" charset="0"/>
              </a:rPr>
              <a:t>	</a:t>
            </a:r>
          </a:p>
          <a:p>
            <a:pPr>
              <a:buNone/>
            </a:pPr>
            <a:endParaRPr lang="es-ES" sz="1800" b="1" dirty="0">
              <a:latin typeface="Arial" pitchFamily="34" charset="0"/>
              <a:cs typeface="Arial" pitchFamily="34" charset="0"/>
            </a:endParaRPr>
          </a:p>
        </p:txBody>
      </p:sp>
      <p:pic>
        <p:nvPicPr>
          <p:cNvPr id="1026" name="Picture 2" descr="C:\Users\PC-PERSONAL\Documents\Presentacion de Mercados de divisas\peso mexicano1.jpg"/>
          <p:cNvPicPr>
            <a:picLocks noChangeAspect="1" noChangeArrowheads="1"/>
          </p:cNvPicPr>
          <p:nvPr/>
        </p:nvPicPr>
        <p:blipFill>
          <a:blip r:embed="rId2" cstate="print"/>
          <a:srcRect/>
          <a:stretch>
            <a:fillRect/>
          </a:stretch>
        </p:blipFill>
        <p:spPr bwMode="auto">
          <a:xfrm>
            <a:off x="1691680" y="4293096"/>
            <a:ext cx="5976664" cy="231966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323528" y="764704"/>
            <a:ext cx="8363272" cy="5832648"/>
          </a:xfrm>
        </p:spPr>
        <p:txBody>
          <a:bodyPr>
            <a:normAutofit/>
          </a:bodyPr>
          <a:lstStyle/>
          <a:p>
            <a:pPr algn="just">
              <a:buNone/>
            </a:pPr>
            <a:r>
              <a:rPr lang="es-ES" sz="1800" b="1" dirty="0">
                <a:latin typeface="Arial" pitchFamily="34" charset="0"/>
                <a:cs typeface="Arial" pitchFamily="34" charset="0"/>
              </a:rPr>
              <a:t>	</a:t>
            </a:r>
          </a:p>
          <a:p>
            <a:pPr algn="just">
              <a:buNone/>
            </a:pPr>
            <a:r>
              <a:rPr lang="es-NI" sz="1800" b="1" dirty="0">
                <a:latin typeface="Arial" pitchFamily="34" charset="0"/>
                <a:cs typeface="Arial" pitchFamily="34" charset="0"/>
              </a:rPr>
              <a:t>	</a:t>
            </a:r>
            <a:endParaRPr lang="es-ES" sz="1800" b="1" dirty="0">
              <a:latin typeface="Arial" pitchFamily="34" charset="0"/>
              <a:cs typeface="Arial" pitchFamily="34" charset="0"/>
            </a:endParaRPr>
          </a:p>
          <a:p>
            <a:pPr algn="just">
              <a:buNone/>
            </a:pPr>
            <a:r>
              <a:rPr lang="es-NI" sz="1800" b="1" dirty="0">
                <a:latin typeface="Arial" pitchFamily="34" charset="0"/>
                <a:cs typeface="Arial" pitchFamily="34" charset="0"/>
              </a:rPr>
              <a:t>	</a:t>
            </a: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lgn="just">
              <a:buNone/>
            </a:pPr>
            <a:endParaRPr lang="es-ES" sz="1800" b="1" dirty="0">
              <a:latin typeface="Arial" pitchFamily="34" charset="0"/>
              <a:cs typeface="Arial" pitchFamily="34" charset="0"/>
            </a:endParaRPr>
          </a:p>
          <a:p>
            <a:pPr>
              <a:buNone/>
            </a:pPr>
            <a:r>
              <a:rPr lang="es-ES" sz="1800" b="1" dirty="0">
                <a:latin typeface="Arial" pitchFamily="34" charset="0"/>
                <a:cs typeface="Arial" pitchFamily="34" charset="0"/>
              </a:rPr>
              <a:t>	</a:t>
            </a:r>
          </a:p>
          <a:p>
            <a:pPr>
              <a:buNone/>
            </a:pPr>
            <a:endParaRPr lang="es-ES" sz="1800" b="1" dirty="0">
              <a:latin typeface="Arial" pitchFamily="34" charset="0"/>
              <a:cs typeface="Arial" pitchFamily="34" charset="0"/>
            </a:endParaRPr>
          </a:p>
        </p:txBody>
      </p:sp>
      <p:pic>
        <p:nvPicPr>
          <p:cNvPr id="8" name="7 Imagen" descr="peso mexicano1.jpg"/>
          <p:cNvPicPr>
            <a:picLocks noChangeAspect="1"/>
          </p:cNvPicPr>
          <p:nvPr/>
        </p:nvPicPr>
        <p:blipFill>
          <a:blip r:embed="rId2" cstate="print"/>
          <a:stretch>
            <a:fillRect/>
          </a:stretch>
        </p:blipFill>
        <p:spPr>
          <a:xfrm>
            <a:off x="4932040" y="1052736"/>
            <a:ext cx="3267075" cy="1400175"/>
          </a:xfrm>
          <a:prstGeom prst="rect">
            <a:avLst/>
          </a:prstGeom>
        </p:spPr>
      </p:pic>
      <p:pic>
        <p:nvPicPr>
          <p:cNvPr id="9" name="8 Imagen" descr="peso mexicano2.jpg"/>
          <p:cNvPicPr>
            <a:picLocks noChangeAspect="1"/>
          </p:cNvPicPr>
          <p:nvPr/>
        </p:nvPicPr>
        <p:blipFill>
          <a:blip r:embed="rId3" cstate="print"/>
          <a:stretch>
            <a:fillRect/>
          </a:stretch>
        </p:blipFill>
        <p:spPr>
          <a:xfrm>
            <a:off x="611560" y="980728"/>
            <a:ext cx="2952328" cy="1447800"/>
          </a:xfrm>
          <a:prstGeom prst="rect">
            <a:avLst/>
          </a:prstGeom>
        </p:spPr>
      </p:pic>
      <p:pic>
        <p:nvPicPr>
          <p:cNvPr id="10" name="9 Imagen" descr="peso mexicano3.jpg"/>
          <p:cNvPicPr>
            <a:picLocks noChangeAspect="1"/>
          </p:cNvPicPr>
          <p:nvPr/>
        </p:nvPicPr>
        <p:blipFill>
          <a:blip r:embed="rId4" cstate="print"/>
          <a:stretch>
            <a:fillRect/>
          </a:stretch>
        </p:blipFill>
        <p:spPr>
          <a:xfrm>
            <a:off x="3203848" y="4653136"/>
            <a:ext cx="3384376" cy="1728192"/>
          </a:xfrm>
          <a:prstGeom prst="rect">
            <a:avLst/>
          </a:prstGeom>
        </p:spPr>
      </p:pic>
      <p:pic>
        <p:nvPicPr>
          <p:cNvPr id="11" name="10 Imagen" descr="peso1.jpg"/>
          <p:cNvPicPr>
            <a:picLocks noChangeAspect="1"/>
          </p:cNvPicPr>
          <p:nvPr/>
        </p:nvPicPr>
        <p:blipFill>
          <a:blip r:embed="rId5" cstate="print"/>
          <a:stretch>
            <a:fillRect/>
          </a:stretch>
        </p:blipFill>
        <p:spPr>
          <a:xfrm>
            <a:off x="1979712" y="2708920"/>
            <a:ext cx="3168352" cy="1656184"/>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6" name="5 Marcador de contenido"/>
          <p:cNvSpPr>
            <a:spLocks noGrp="1"/>
          </p:cNvSpPr>
          <p:nvPr>
            <p:ph sz="quarter" idx="1"/>
          </p:nvPr>
        </p:nvSpPr>
        <p:spPr>
          <a:xfrm>
            <a:off x="457200" y="836712"/>
            <a:ext cx="8147248" cy="5760640"/>
          </a:xfrm>
        </p:spPr>
        <p:txBody>
          <a:bodyPr/>
          <a:lstStyle/>
          <a:p>
            <a:r>
              <a:rPr lang="es-NI" sz="1800" b="1" dirty="0">
                <a:latin typeface="Arial" pitchFamily="34" charset="0"/>
                <a:cs typeface="Arial" pitchFamily="34" charset="0"/>
              </a:rPr>
              <a:t>Rublo (RUB)</a:t>
            </a:r>
          </a:p>
          <a:p>
            <a:pPr algn="just">
              <a:buNone/>
            </a:pPr>
            <a:r>
              <a:rPr lang="es-NI" dirty="0"/>
              <a:t>	</a:t>
            </a:r>
            <a:r>
              <a:rPr lang="es-NI" sz="1800" b="1" dirty="0">
                <a:latin typeface="Arial" pitchFamily="34" charset="0"/>
                <a:cs typeface="Arial" pitchFamily="34" charset="0"/>
              </a:rPr>
              <a:t>Unidad monetaria de la Federación de Rusia</a:t>
            </a:r>
            <a:r>
              <a:rPr lang="es-NI" dirty="0"/>
              <a:t>. </a:t>
            </a:r>
            <a:r>
              <a:rPr lang="es-ES" sz="1800" b="1" dirty="0">
                <a:latin typeface="Arial" pitchFamily="34" charset="0"/>
                <a:cs typeface="Arial" pitchFamily="34" charset="0"/>
              </a:rPr>
              <a:t>El tipo de cambio del rublo sube y baja el mismo día que lo hace el petróleo (no es la primera vez que se producen cambios tan bruscos), de modo que su curso depende completamente del precio del crudo. A corto plazo no se prevé una reducción de esta dependencia.</a:t>
            </a:r>
            <a:endParaRPr lang="es-NI" sz="1800" b="1" dirty="0">
              <a:latin typeface="Arial" pitchFamily="34" charset="0"/>
              <a:cs typeface="Arial" pitchFamily="34" charset="0"/>
            </a:endParaRPr>
          </a:p>
          <a:p>
            <a:endParaRPr lang="es-NI" dirty="0"/>
          </a:p>
          <a:p>
            <a:pPr>
              <a:buNone/>
            </a:pPr>
            <a:endParaRPr lang="es-ES" dirty="0"/>
          </a:p>
        </p:txBody>
      </p:sp>
      <p:pic>
        <p:nvPicPr>
          <p:cNvPr id="7" name="6 Imagen" descr="Rublos-Rusos.png"/>
          <p:cNvPicPr>
            <a:picLocks noChangeAspect="1"/>
          </p:cNvPicPr>
          <p:nvPr/>
        </p:nvPicPr>
        <p:blipFill>
          <a:blip r:embed="rId2" cstate="print"/>
          <a:stretch>
            <a:fillRect/>
          </a:stretch>
        </p:blipFill>
        <p:spPr>
          <a:xfrm>
            <a:off x="1835696" y="2780928"/>
            <a:ext cx="5616624" cy="3888432"/>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6" name="5 Marcador de contenido"/>
          <p:cNvSpPr>
            <a:spLocks noGrp="1"/>
          </p:cNvSpPr>
          <p:nvPr>
            <p:ph sz="quarter" idx="1"/>
          </p:nvPr>
        </p:nvSpPr>
        <p:spPr>
          <a:xfrm>
            <a:off x="457200" y="836712"/>
            <a:ext cx="8147248" cy="5760640"/>
          </a:xfrm>
        </p:spPr>
        <p:txBody>
          <a:bodyPr/>
          <a:lstStyle/>
          <a:p>
            <a:r>
              <a:rPr lang="es-NI" sz="1800" b="1" dirty="0">
                <a:latin typeface="Arial" pitchFamily="34" charset="0"/>
                <a:cs typeface="Arial" pitchFamily="34" charset="0"/>
              </a:rPr>
              <a:t>Rublo (RUB)</a:t>
            </a:r>
          </a:p>
          <a:p>
            <a:pPr algn="just">
              <a:buNone/>
            </a:pPr>
            <a:r>
              <a:rPr lang="es-NI" dirty="0"/>
              <a:t>	</a:t>
            </a:r>
            <a:r>
              <a:rPr lang="es-NI" sz="1800" b="1" dirty="0">
                <a:latin typeface="Arial" pitchFamily="34" charset="0"/>
                <a:cs typeface="Arial" pitchFamily="34" charset="0"/>
              </a:rPr>
              <a:t>Aeronave de pasajeros MS-21, principal rival del Boeing 737 y Airbus A320</a:t>
            </a:r>
            <a:endParaRPr lang="es-ES" sz="1800" dirty="0">
              <a:latin typeface="Arial" pitchFamily="34" charset="0"/>
              <a:cs typeface="Arial" pitchFamily="34" charset="0"/>
            </a:endParaRPr>
          </a:p>
          <a:p>
            <a:pPr algn="just">
              <a:buNone/>
            </a:pPr>
            <a:endParaRPr lang="es-NI" dirty="0"/>
          </a:p>
          <a:p>
            <a:pPr>
              <a:buNone/>
            </a:pPr>
            <a:endParaRPr lang="es-ES" dirty="0"/>
          </a:p>
        </p:txBody>
      </p:sp>
      <p:pic>
        <p:nvPicPr>
          <p:cNvPr id="5" name="6 Imagen" descr="zero1.png"/>
          <p:cNvPicPr/>
          <p:nvPr/>
        </p:nvPicPr>
        <p:blipFill>
          <a:blip r:embed="rId2" cstate="print"/>
          <a:stretch>
            <a:fillRect/>
          </a:stretch>
        </p:blipFill>
        <p:spPr>
          <a:xfrm>
            <a:off x="899592" y="1916832"/>
            <a:ext cx="7272808" cy="4392488"/>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6" name="5 Marcador de contenido"/>
          <p:cNvSpPr>
            <a:spLocks noGrp="1"/>
          </p:cNvSpPr>
          <p:nvPr>
            <p:ph sz="quarter" idx="1"/>
          </p:nvPr>
        </p:nvSpPr>
        <p:spPr>
          <a:xfrm>
            <a:off x="457200" y="836712"/>
            <a:ext cx="7467600" cy="5637240"/>
          </a:xfrm>
        </p:spPr>
        <p:txBody>
          <a:bodyPr/>
          <a:lstStyle/>
          <a:p>
            <a:r>
              <a:rPr lang="es-NI" sz="1800" b="1" dirty="0">
                <a:latin typeface="Arial" pitchFamily="34" charset="0"/>
                <a:cs typeface="Arial" pitchFamily="34" charset="0"/>
              </a:rPr>
              <a:t>Rupia (INR)</a:t>
            </a:r>
          </a:p>
          <a:p>
            <a:pPr algn="just">
              <a:buNone/>
            </a:pPr>
            <a:r>
              <a:rPr lang="es-NI" sz="1800" b="1" dirty="0">
                <a:latin typeface="Arial" pitchFamily="34" charset="0"/>
                <a:cs typeface="Arial" pitchFamily="34" charset="0"/>
              </a:rPr>
              <a:t>	Unidad monetaria de la República de la India. </a:t>
            </a:r>
            <a:r>
              <a:rPr lang="es-ES" sz="1800" b="1" dirty="0">
                <a:latin typeface="Arial" pitchFamily="34" charset="0"/>
                <a:cs typeface="Arial" pitchFamily="34" charset="0"/>
              </a:rPr>
              <a:t>De 1950 a 1973, la Rupia estaba vinculada a la Libra esterlina. En 1996 fueron emitidos una serie de billetes con el Mahatma Gandhi entre ellos.</a:t>
            </a:r>
            <a:endParaRPr lang="es-NI" sz="1800" b="1" dirty="0">
              <a:latin typeface="Arial" pitchFamily="34" charset="0"/>
              <a:cs typeface="Arial" pitchFamily="34" charset="0"/>
            </a:endParaRPr>
          </a:p>
          <a:p>
            <a:endParaRPr lang="es-NI" dirty="0"/>
          </a:p>
          <a:p>
            <a:pPr>
              <a:buNone/>
            </a:pPr>
            <a:endParaRPr lang="es-ES" dirty="0"/>
          </a:p>
        </p:txBody>
      </p:sp>
      <p:pic>
        <p:nvPicPr>
          <p:cNvPr id="8" name="Picture 5" descr="C:\Users\PC-PERSONAL\Documents\Presentacion de Mercados de divisas\rupia.jpg"/>
          <p:cNvPicPr>
            <a:picLocks noChangeAspect="1" noChangeArrowheads="1"/>
          </p:cNvPicPr>
          <p:nvPr/>
        </p:nvPicPr>
        <p:blipFill>
          <a:blip r:embed="rId2" cstate="print"/>
          <a:srcRect/>
          <a:stretch>
            <a:fillRect/>
          </a:stretch>
        </p:blipFill>
        <p:spPr bwMode="auto">
          <a:xfrm>
            <a:off x="1763688" y="2276872"/>
            <a:ext cx="5256584" cy="417646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467600" cy="346050"/>
          </a:xfrm>
        </p:spPr>
        <p:txBody>
          <a:bodyPr>
            <a:noAutofit/>
          </a:bodyPr>
          <a:lstStyle/>
          <a:p>
            <a:pPr algn="ctr"/>
            <a:r>
              <a:rPr lang="es-NI" sz="2000" b="1" dirty="0">
                <a:latin typeface="Arial" pitchFamily="34" charset="0"/>
                <a:cs typeface="Arial" pitchFamily="34" charset="0"/>
              </a:rPr>
              <a:t>El mercado Global de divisas</a:t>
            </a:r>
            <a:endParaRPr lang="es-ES" sz="2000" dirty="0"/>
          </a:p>
        </p:txBody>
      </p:sp>
      <p:sp>
        <p:nvSpPr>
          <p:cNvPr id="3" name="2 Marcador de contenido"/>
          <p:cNvSpPr>
            <a:spLocks noGrp="1"/>
          </p:cNvSpPr>
          <p:nvPr>
            <p:ph sz="quarter" idx="1"/>
          </p:nvPr>
        </p:nvSpPr>
        <p:spPr>
          <a:xfrm>
            <a:off x="457200" y="692696"/>
            <a:ext cx="8219256" cy="5781256"/>
          </a:xfrm>
        </p:spPr>
        <p:txBody>
          <a:bodyPr>
            <a:noAutofit/>
          </a:bodyPr>
          <a:lstStyle/>
          <a:p>
            <a:pPr algn="just">
              <a:buNone/>
              <a:defRPr/>
            </a:pPr>
            <a:r>
              <a:rPr lang="es-NI" b="1" dirty="0">
                <a:solidFill>
                  <a:schemeClr val="tx1">
                    <a:lumMod val="75000"/>
                    <a:lumOff val="25000"/>
                  </a:schemeClr>
                </a:solidFill>
                <a:latin typeface="Arial" pitchFamily="34" charset="0"/>
                <a:cs typeface="Arial" pitchFamily="34" charset="0"/>
              </a:rPr>
              <a:t>	</a:t>
            </a:r>
            <a:r>
              <a:rPr lang="es-NI" sz="1800" b="1" dirty="0">
                <a:solidFill>
                  <a:schemeClr val="tx1">
                    <a:lumMod val="75000"/>
                    <a:lumOff val="25000"/>
                  </a:schemeClr>
                </a:solidFill>
                <a:latin typeface="Arial" pitchFamily="34" charset="0"/>
                <a:cs typeface="Arial" pitchFamily="34" charset="0"/>
              </a:rPr>
              <a:t>vehicular.  El uso del dólar como moneda vehicular aumenta el tamaño y la liquidez de los mercados (simplifica los procedimientos de las operaciones de divisas).</a:t>
            </a:r>
          </a:p>
          <a:p>
            <a:endParaRPr lang="es-ES" sz="1200" dirty="0"/>
          </a:p>
          <a:p>
            <a:pPr algn="just">
              <a:defRPr/>
            </a:pPr>
            <a:r>
              <a:rPr lang="es-NI" sz="1800" b="1" dirty="0">
                <a:latin typeface="Arial" pitchFamily="34" charset="0"/>
                <a:cs typeface="Arial" pitchFamily="34" charset="0"/>
              </a:rPr>
              <a:t>¿Se ha debilitado el papel del dólar como moneda vehicular?</a:t>
            </a:r>
            <a:endParaRPr lang="es-NI" sz="1800" b="1" dirty="0">
              <a:solidFill>
                <a:schemeClr val="tx1">
                  <a:lumMod val="75000"/>
                  <a:lumOff val="25000"/>
                </a:schemeClr>
              </a:solidFill>
              <a:latin typeface="Arial" pitchFamily="34" charset="0"/>
              <a:cs typeface="Arial" pitchFamily="34" charset="0"/>
            </a:endParaRPr>
          </a:p>
          <a:p>
            <a:pPr algn="just">
              <a:buNone/>
              <a:defRPr/>
            </a:pPr>
            <a:r>
              <a:rPr lang="es-NI" sz="1800" b="1" dirty="0">
                <a:solidFill>
                  <a:schemeClr val="tx1">
                    <a:lumMod val="75000"/>
                    <a:lumOff val="25000"/>
                  </a:schemeClr>
                </a:solidFill>
                <a:latin typeface="Arial" pitchFamily="34" charset="0"/>
                <a:cs typeface="Arial" pitchFamily="34" charset="0"/>
              </a:rPr>
              <a:t>	- Si, porque hay otras monedas que también desempeñan ese papel: el euro en Europa y el yen japonés en Asia.</a:t>
            </a:r>
          </a:p>
          <a:p>
            <a:pPr algn="just">
              <a:buNone/>
              <a:defRPr/>
            </a:pPr>
            <a:endParaRPr lang="es-NI" sz="1200" b="1" dirty="0">
              <a:solidFill>
                <a:schemeClr val="tx1">
                  <a:lumMod val="75000"/>
                  <a:lumOff val="25000"/>
                </a:schemeClr>
              </a:solidFill>
              <a:latin typeface="Arial" pitchFamily="34" charset="0"/>
              <a:cs typeface="Arial" pitchFamily="34" charset="0"/>
            </a:endParaRPr>
          </a:p>
          <a:p>
            <a:pPr algn="just">
              <a:defRPr/>
            </a:pPr>
            <a:r>
              <a:rPr lang="es-NI" sz="1800" b="1" dirty="0">
                <a:solidFill>
                  <a:schemeClr val="tx1">
                    <a:lumMod val="75000"/>
                    <a:lumOff val="25000"/>
                  </a:schemeClr>
                </a:solidFill>
                <a:latin typeface="Arial" pitchFamily="34" charset="0"/>
                <a:cs typeface="Arial" pitchFamily="34" charset="0"/>
              </a:rPr>
              <a:t>Clasificación del mercado de divisas</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 Como OTC (Over The Counter).  Sobre el mostrador</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 Como mercado organizado (Bolsas de Valores)</a:t>
            </a:r>
          </a:p>
          <a:p>
            <a:pPr algn="just" fontAlgn="auto">
              <a:spcAft>
                <a:spcPts val="0"/>
              </a:spcAft>
              <a:buNone/>
              <a:defRPr/>
            </a:pPr>
            <a:endParaRPr lang="es-NI" sz="1200" b="1" dirty="0">
              <a:solidFill>
                <a:schemeClr val="tx1">
                  <a:lumMod val="75000"/>
                  <a:lumOff val="25000"/>
                </a:schemeClr>
              </a:solidFill>
              <a:latin typeface="Arial" pitchFamily="34" charset="0"/>
              <a:cs typeface="Arial" pitchFamily="34" charset="0"/>
            </a:endParaRPr>
          </a:p>
          <a:p>
            <a:pPr algn="just" fontAlgn="auto">
              <a:spcAft>
                <a:spcPts val="0"/>
              </a:spcAft>
              <a:defRPr/>
            </a:pPr>
            <a:r>
              <a:rPr lang="es-NI" sz="1800" b="1" dirty="0">
                <a:solidFill>
                  <a:schemeClr val="tx1">
                    <a:lumMod val="75000"/>
                    <a:lumOff val="25000"/>
                  </a:schemeClr>
                </a:solidFill>
                <a:latin typeface="Arial" pitchFamily="34" charset="0"/>
                <a:cs typeface="Arial" pitchFamily="34" charset="0"/>
              </a:rPr>
              <a:t>¿Es eficiente el mercado de divisas?</a:t>
            </a:r>
          </a:p>
          <a:p>
            <a:pPr algn="just">
              <a:buNone/>
              <a:defRPr/>
            </a:pPr>
            <a:r>
              <a:rPr lang="es-NI" sz="1800" b="1" dirty="0">
                <a:solidFill>
                  <a:schemeClr val="tx1">
                    <a:lumMod val="75000"/>
                    <a:lumOff val="25000"/>
                  </a:schemeClr>
                </a:solidFill>
                <a:latin typeface="Arial" pitchFamily="34" charset="0"/>
                <a:cs typeface="Arial" pitchFamily="34" charset="0"/>
              </a:rPr>
              <a:t>	- Es casi eficiente, porque nadie puede determinar el tipo de cambio de equilibrio mejor que el mercado en comparación con cualquier agente individual (como el gobierno).</a:t>
            </a:r>
          </a:p>
          <a:p>
            <a:pPr algn="just">
              <a:buNone/>
              <a:defRPr/>
            </a:pPr>
            <a:endParaRPr lang="es-NI" sz="1200" b="1" dirty="0">
              <a:solidFill>
                <a:schemeClr val="tx1">
                  <a:lumMod val="75000"/>
                  <a:lumOff val="25000"/>
                </a:schemeClr>
              </a:solidFill>
              <a:latin typeface="Arial" pitchFamily="34" charset="0"/>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6" name="5 Marcador de contenido"/>
          <p:cNvSpPr>
            <a:spLocks noGrp="1"/>
          </p:cNvSpPr>
          <p:nvPr>
            <p:ph sz="quarter" idx="1"/>
          </p:nvPr>
        </p:nvSpPr>
        <p:spPr>
          <a:xfrm>
            <a:off x="457200" y="836712"/>
            <a:ext cx="8291264" cy="5637240"/>
          </a:xfrm>
        </p:spPr>
        <p:txBody>
          <a:bodyPr/>
          <a:lstStyle/>
          <a:p>
            <a:r>
              <a:rPr lang="es-NI" sz="1800" b="1" dirty="0">
                <a:latin typeface="Arial" pitchFamily="34" charset="0"/>
                <a:cs typeface="Arial" pitchFamily="34" charset="0"/>
              </a:rPr>
              <a:t>Yuan (CNY)</a:t>
            </a:r>
          </a:p>
          <a:p>
            <a:pPr>
              <a:buNone/>
            </a:pPr>
            <a:endParaRPr lang="es-NI" dirty="0"/>
          </a:p>
          <a:p>
            <a:pPr>
              <a:buNone/>
            </a:pPr>
            <a:r>
              <a:rPr lang="es-NI" dirty="0"/>
              <a:t>	</a:t>
            </a:r>
            <a:endParaRPr lang="es-NI" sz="1800" dirty="0"/>
          </a:p>
          <a:p>
            <a:endParaRPr lang="es-NI" dirty="0"/>
          </a:p>
          <a:p>
            <a:pPr>
              <a:buNone/>
            </a:pPr>
            <a:endParaRPr lang="es-ES" dirty="0"/>
          </a:p>
        </p:txBody>
      </p:sp>
      <p:pic>
        <p:nvPicPr>
          <p:cNvPr id="4" name="5 Marcador de contenido" descr="http://pictures.todocoleccion.net/tc/2010/08/23/21109167.jpg"/>
          <p:cNvPicPr>
            <a:picLocks/>
          </p:cNvPicPr>
          <p:nvPr/>
        </p:nvPicPr>
        <p:blipFill>
          <a:blip r:embed="rId2" cstate="print"/>
          <a:stretch>
            <a:fillRect/>
          </a:stretch>
        </p:blipFill>
        <p:spPr bwMode="auto">
          <a:xfrm>
            <a:off x="2051720" y="1412776"/>
            <a:ext cx="4873625" cy="4873625"/>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6" name="5 Marcador de contenido"/>
          <p:cNvSpPr>
            <a:spLocks noGrp="1"/>
          </p:cNvSpPr>
          <p:nvPr>
            <p:ph sz="quarter" idx="1"/>
          </p:nvPr>
        </p:nvSpPr>
        <p:spPr>
          <a:xfrm>
            <a:off x="457200" y="836712"/>
            <a:ext cx="8291264" cy="5637240"/>
          </a:xfrm>
        </p:spPr>
        <p:txBody>
          <a:bodyPr/>
          <a:lstStyle/>
          <a:p>
            <a:r>
              <a:rPr lang="es-NI" sz="1800" b="1" dirty="0">
                <a:latin typeface="Arial" pitchFamily="34" charset="0"/>
                <a:cs typeface="Arial" pitchFamily="34" charset="0"/>
              </a:rPr>
              <a:t>Yuan (CNY)</a:t>
            </a:r>
          </a:p>
          <a:p>
            <a:pPr algn="just">
              <a:buNone/>
            </a:pPr>
            <a:r>
              <a:rPr lang="es-NI" sz="1800" b="1" dirty="0">
                <a:latin typeface="Arial" pitchFamily="34" charset="0"/>
                <a:cs typeface="Arial" pitchFamily="34" charset="0"/>
              </a:rPr>
              <a:t>	Décadas de explosión económica han posicionado la economía en el segundo puesto mundial, pero su papel en el sistema financiero mundial es aún limitado, por eso busca cómo incrementar su presencia global, y con ese fin lanzó un Banco de Inversiones de Infraestructuras Asiático (AIIB – por sus siglas en inglés), y quiere unirse al exclusivo club de divisas que componen la unidad de cuenta del FMI, para lo que debe de avanzar en la liberalización del yuan. </a:t>
            </a:r>
          </a:p>
          <a:p>
            <a:endParaRPr lang="es-NI" dirty="0"/>
          </a:p>
        </p:txBody>
      </p:sp>
      <p:pic>
        <p:nvPicPr>
          <p:cNvPr id="4" name="3 Imagen" descr="001fd04ce7381807e77d2b.jpg"/>
          <p:cNvPicPr>
            <a:picLocks noChangeAspect="1"/>
          </p:cNvPicPr>
          <p:nvPr/>
        </p:nvPicPr>
        <p:blipFill>
          <a:blip r:embed="rId2" cstate="print"/>
          <a:stretch>
            <a:fillRect/>
          </a:stretch>
        </p:blipFill>
        <p:spPr>
          <a:xfrm>
            <a:off x="4499992" y="3356992"/>
            <a:ext cx="4248472" cy="3168352"/>
          </a:xfrm>
          <a:prstGeom prst="rect">
            <a:avLst/>
          </a:prstGeom>
        </p:spPr>
      </p:pic>
      <p:pic>
        <p:nvPicPr>
          <p:cNvPr id="5" name="4 Imagen" descr="5b09f25eb73c1eb41ef1afb7938c1d57.jpg"/>
          <p:cNvPicPr>
            <a:picLocks noChangeAspect="1"/>
          </p:cNvPicPr>
          <p:nvPr/>
        </p:nvPicPr>
        <p:blipFill>
          <a:blip r:embed="rId3" cstate="print"/>
          <a:stretch>
            <a:fillRect/>
          </a:stretch>
        </p:blipFill>
        <p:spPr>
          <a:xfrm>
            <a:off x="395536" y="3356992"/>
            <a:ext cx="3960440" cy="3168352"/>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6" name="5 Marcador de contenido"/>
          <p:cNvSpPr>
            <a:spLocks noGrp="1"/>
          </p:cNvSpPr>
          <p:nvPr>
            <p:ph sz="quarter" idx="1"/>
          </p:nvPr>
        </p:nvSpPr>
        <p:spPr>
          <a:xfrm>
            <a:off x="457200" y="836712"/>
            <a:ext cx="8291264" cy="5688632"/>
          </a:xfrm>
        </p:spPr>
        <p:txBody>
          <a:bodyPr>
            <a:normAutofit fontScale="92500" lnSpcReduction="20000"/>
          </a:bodyPr>
          <a:lstStyle/>
          <a:p>
            <a:r>
              <a:rPr lang="es-NI" sz="1900" b="1" dirty="0">
                <a:latin typeface="Arial" pitchFamily="34" charset="0"/>
                <a:cs typeface="Arial" pitchFamily="34" charset="0"/>
              </a:rPr>
              <a:t>Yuan (CNY)</a:t>
            </a:r>
          </a:p>
          <a:p>
            <a:pPr algn="just">
              <a:buNone/>
            </a:pPr>
            <a:r>
              <a:rPr lang="es-NI" sz="1900" dirty="0"/>
              <a:t>	</a:t>
            </a:r>
            <a:r>
              <a:rPr lang="es-ES" sz="1900" b="1" dirty="0">
                <a:latin typeface="Arial" pitchFamily="34" charset="0"/>
                <a:cs typeface="Arial" pitchFamily="34" charset="0"/>
              </a:rPr>
              <a:t>El Banco Asiático de Inversión en Infraestructura abrió oficialmente en enero de 2016 sus puertas en Pekín, en una ceremonia oficiada por el presidente Xi Jinping.</a:t>
            </a:r>
          </a:p>
          <a:p>
            <a:pPr algn="just">
              <a:buNone/>
            </a:pPr>
            <a:r>
              <a:rPr lang="es-NI" sz="1900" b="1" dirty="0">
                <a:latin typeface="Arial" pitchFamily="34" charset="0"/>
                <a:cs typeface="Arial" pitchFamily="34" charset="0"/>
              </a:rPr>
              <a:t>	</a:t>
            </a:r>
            <a:endParaRPr lang="es-ES" sz="1900" b="1" dirty="0">
              <a:latin typeface="Arial" pitchFamily="34" charset="0"/>
              <a:cs typeface="Arial" pitchFamily="34" charset="0"/>
            </a:endParaRPr>
          </a:p>
          <a:p>
            <a:pPr algn="just">
              <a:buNone/>
            </a:pPr>
            <a:r>
              <a:rPr lang="es-ES" sz="1900" b="1" dirty="0">
                <a:latin typeface="Arial" pitchFamily="34" charset="0"/>
                <a:cs typeface="Arial" pitchFamily="34" charset="0"/>
              </a:rPr>
              <a:t>	El Gobierno de EE.UU. sufrió en el 2015 una 'derrota diplomática', cuando la mayoría de sus aliados más cercanos se inscribieron para formar parte del banco, incluidos Reino Unido, Alemania, Australia y Corea del Sur. En total, 57 países se han unido a la iniciativa, dejando a Estados Unidos y Japón al margen del negocio.</a:t>
            </a:r>
          </a:p>
          <a:p>
            <a:pPr algn="just">
              <a:buNone/>
            </a:pPr>
            <a:r>
              <a:rPr lang="es-NI" sz="1900" b="1" dirty="0">
                <a:latin typeface="Arial" pitchFamily="34" charset="0"/>
                <a:cs typeface="Arial" pitchFamily="34" charset="0"/>
              </a:rPr>
              <a:t>    </a:t>
            </a:r>
            <a:endParaRPr lang="es-ES" sz="1900" b="1" dirty="0">
              <a:latin typeface="Arial" pitchFamily="34" charset="0"/>
              <a:cs typeface="Arial" pitchFamily="34" charset="0"/>
            </a:endParaRPr>
          </a:p>
          <a:p>
            <a:pPr algn="just">
              <a:buNone/>
            </a:pPr>
            <a:r>
              <a:rPr lang="es-ES" sz="1900" b="1" dirty="0">
                <a:latin typeface="Arial" pitchFamily="34" charset="0"/>
                <a:cs typeface="Arial" pitchFamily="34" charset="0"/>
              </a:rPr>
              <a:t>	Los países están descubriendo que deben operar cada vez más en la órbita de China. La comunidad internacional se da cuenta de que al flamante banco irán asociadas ventajas financieras.</a:t>
            </a:r>
          </a:p>
          <a:p>
            <a:pPr algn="just">
              <a:buNone/>
            </a:pPr>
            <a:r>
              <a:rPr lang="es-NI" sz="1900" b="1" dirty="0">
                <a:latin typeface="Arial" pitchFamily="34" charset="0"/>
                <a:cs typeface="Arial" pitchFamily="34" charset="0"/>
              </a:rPr>
              <a:t>	</a:t>
            </a:r>
            <a:endParaRPr lang="es-ES" sz="1900" b="1" dirty="0">
              <a:latin typeface="Arial" pitchFamily="34" charset="0"/>
              <a:cs typeface="Arial" pitchFamily="34" charset="0"/>
            </a:endParaRPr>
          </a:p>
          <a:p>
            <a:pPr algn="just">
              <a:buNone/>
            </a:pPr>
            <a:r>
              <a:rPr lang="es-NI" sz="1900" dirty="0"/>
              <a:t>	</a:t>
            </a:r>
            <a:r>
              <a:rPr lang="es-ES" sz="1900" b="1" dirty="0">
                <a:latin typeface="Arial" pitchFamily="34" charset="0"/>
                <a:cs typeface="Arial" pitchFamily="34" charset="0"/>
              </a:rPr>
              <a:t>De acuerdo con el Memorando de Entendimiento de octubre de 2014 (fecha de fundación), el capital social del BAII asciende a 100.000 millones de dólares. La mitad de esta suma fue proporcionada por China. Otras posibles opciones para la financiación del BAII son los préstamos interbancarios y la emisión de bonos soberanos por parte de los estados miembros del banco. </a:t>
            </a:r>
            <a:endParaRPr lang="es-NI" sz="1900" b="1" dirty="0">
              <a:latin typeface="Arial" pitchFamily="34" charset="0"/>
              <a:cs typeface="Arial" pitchFamily="34" charset="0"/>
            </a:endParaRPr>
          </a:p>
          <a:p>
            <a:endParaRPr lang="es-NI" dirty="0"/>
          </a:p>
          <a:p>
            <a:pPr>
              <a:buNone/>
            </a:pPr>
            <a:endParaRPr lang="es-E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6" name="5 Marcador de contenido"/>
          <p:cNvSpPr>
            <a:spLocks noGrp="1"/>
          </p:cNvSpPr>
          <p:nvPr>
            <p:ph sz="quarter" idx="1"/>
          </p:nvPr>
        </p:nvSpPr>
        <p:spPr>
          <a:xfrm>
            <a:off x="395536" y="836712"/>
            <a:ext cx="8352928" cy="5637240"/>
          </a:xfrm>
        </p:spPr>
        <p:txBody>
          <a:bodyPr>
            <a:noAutofit/>
          </a:bodyPr>
          <a:lstStyle/>
          <a:p>
            <a:r>
              <a:rPr lang="es-NI" sz="1800" b="1" dirty="0">
                <a:latin typeface="Arial" pitchFamily="34" charset="0"/>
                <a:cs typeface="Arial" pitchFamily="34" charset="0"/>
              </a:rPr>
              <a:t>Yuan (CNY)</a:t>
            </a:r>
          </a:p>
          <a:p>
            <a:pPr algn="just">
              <a:buNone/>
            </a:pPr>
            <a:r>
              <a:rPr lang="es-NI" sz="1800" b="1" dirty="0">
                <a:latin typeface="Arial" pitchFamily="34" charset="0"/>
                <a:cs typeface="Arial" pitchFamily="34" charset="0"/>
              </a:rPr>
              <a:t>	La m</a:t>
            </a:r>
            <a:r>
              <a:rPr lang="es-ES" sz="1800" b="1" dirty="0">
                <a:latin typeface="Arial" pitchFamily="34" charset="0"/>
                <a:cs typeface="Arial" pitchFamily="34" charset="0"/>
              </a:rPr>
              <a:t>isión del banco es estimular la cooperación financiera en la región y financiar proyectos de infraestructura en otros países de Eurasia África: desde la construcción de carreteras y aeropuertos hasta de antenas de comunicación y viviendas económicas, fomentando así el desarrollo del comercio.</a:t>
            </a:r>
          </a:p>
          <a:p>
            <a:pPr algn="just">
              <a:buNone/>
            </a:pPr>
            <a:r>
              <a:rPr lang="es-ES" sz="1800" b="1" dirty="0">
                <a:latin typeface="Arial" pitchFamily="34" charset="0"/>
                <a:cs typeface="Arial" pitchFamily="34" charset="0"/>
              </a:rPr>
              <a:t>	</a:t>
            </a:r>
          </a:p>
          <a:p>
            <a:pPr algn="just">
              <a:buNone/>
            </a:pPr>
            <a:r>
              <a:rPr lang="es-ES" sz="1800" b="1" dirty="0">
                <a:latin typeface="Arial" pitchFamily="34" charset="0"/>
                <a:cs typeface="Arial" pitchFamily="34" charset="0"/>
              </a:rPr>
              <a:t>	La creación del nuevo banco es parte del plan de China para construir "una nueva ruta de la seda", una iniciativa del presidente chino, Xi Jinping, para abrir nuevas rutas comerciales.</a:t>
            </a:r>
          </a:p>
          <a:p>
            <a:pPr algn="just">
              <a:buNone/>
            </a:pPr>
            <a:endParaRPr lang="es-ES" sz="1800" b="1" dirty="0">
              <a:latin typeface="Arial" pitchFamily="34" charset="0"/>
              <a:cs typeface="Arial" pitchFamily="34" charset="0"/>
            </a:endParaRPr>
          </a:p>
          <a:p>
            <a:pPr algn="just">
              <a:buNone/>
            </a:pPr>
            <a:r>
              <a:rPr lang="es-ES" sz="1800" b="1" dirty="0">
                <a:latin typeface="Arial" pitchFamily="34" charset="0"/>
                <a:cs typeface="Arial" pitchFamily="34" charset="0"/>
              </a:rPr>
              <a:t>	El BAII proporcionará una plataforma para que China exporte capital, mano de obra y experiencia en la construcción de infraestructura en las economías emergentes de Asia.</a:t>
            </a:r>
          </a:p>
          <a:p>
            <a:pPr algn="just">
              <a:buNone/>
            </a:pPr>
            <a:endParaRPr lang="es-ES" sz="1800" b="1" dirty="0">
              <a:latin typeface="Arial" pitchFamily="34" charset="0"/>
              <a:cs typeface="Arial" pitchFamily="34" charset="0"/>
            </a:endParaRPr>
          </a:p>
          <a:p>
            <a:pPr algn="just">
              <a:buNone/>
            </a:pPr>
            <a:r>
              <a:rPr lang="es-ES" sz="1800" b="1" dirty="0">
                <a:latin typeface="Arial" pitchFamily="34" charset="0"/>
                <a:cs typeface="Arial" pitchFamily="34" charset="0"/>
              </a:rPr>
              <a:t>	La popularidad del BAII demuestra que la importancia de EE.UU. como la primera potencia del mundo es cada vez más cuestionada por el crecimiento deslumbrante de China.</a:t>
            </a:r>
          </a:p>
          <a:p>
            <a:pPr>
              <a:buNone/>
            </a:pPr>
            <a:endParaRPr lang="es-NI" sz="1800" dirty="0"/>
          </a:p>
          <a:p>
            <a:endParaRPr lang="es-NI" dirty="0"/>
          </a:p>
          <a:p>
            <a:pPr>
              <a:buNone/>
            </a:pPr>
            <a:endParaRPr lang="es-E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6" name="5 Marcador de contenido"/>
          <p:cNvSpPr>
            <a:spLocks noGrp="1"/>
          </p:cNvSpPr>
          <p:nvPr>
            <p:ph sz="quarter" idx="1"/>
          </p:nvPr>
        </p:nvSpPr>
        <p:spPr>
          <a:xfrm>
            <a:off x="395536" y="836712"/>
            <a:ext cx="8352928" cy="5637240"/>
          </a:xfrm>
        </p:spPr>
        <p:txBody>
          <a:bodyPr>
            <a:noAutofit/>
          </a:bodyPr>
          <a:lstStyle/>
          <a:p>
            <a:pPr>
              <a:buNone/>
            </a:pPr>
            <a:r>
              <a:rPr lang="es-NI" sz="1800" b="1" dirty="0">
                <a:latin typeface="Arial" pitchFamily="34" charset="0"/>
                <a:cs typeface="Arial" pitchFamily="34" charset="0"/>
              </a:rPr>
              <a:t>	El puente más largo del mundo (conexión con el puerto de Shanghái)</a:t>
            </a:r>
          </a:p>
          <a:p>
            <a:pPr algn="just">
              <a:buNone/>
            </a:pPr>
            <a:r>
              <a:rPr lang="es-NI" sz="1800" b="1" dirty="0">
                <a:latin typeface="Arial" pitchFamily="34" charset="0"/>
                <a:cs typeface="Arial" pitchFamily="34" charset="0"/>
              </a:rPr>
              <a:t>	</a:t>
            </a:r>
            <a:endParaRPr lang="es-ES" sz="1800" b="1" dirty="0">
              <a:latin typeface="Arial" pitchFamily="34" charset="0"/>
              <a:cs typeface="Arial" pitchFamily="34" charset="0"/>
            </a:endParaRPr>
          </a:p>
          <a:p>
            <a:pPr>
              <a:buNone/>
            </a:pPr>
            <a:endParaRPr lang="es-NI" sz="1800" dirty="0"/>
          </a:p>
          <a:p>
            <a:endParaRPr lang="es-NI" dirty="0"/>
          </a:p>
          <a:p>
            <a:pPr>
              <a:buNone/>
            </a:pPr>
            <a:endParaRPr lang="es-ES" dirty="0"/>
          </a:p>
        </p:txBody>
      </p:sp>
      <p:pic>
        <p:nvPicPr>
          <p:cNvPr id="4" name="3 Imagen" descr="Puente mas largo del mundo en Shanghai.jpg"/>
          <p:cNvPicPr>
            <a:picLocks noChangeAspect="1"/>
          </p:cNvPicPr>
          <p:nvPr/>
        </p:nvPicPr>
        <p:blipFill>
          <a:blip r:embed="rId2" cstate="print"/>
          <a:stretch>
            <a:fillRect/>
          </a:stretch>
        </p:blipFill>
        <p:spPr>
          <a:xfrm>
            <a:off x="539552" y="1268760"/>
            <a:ext cx="8136904" cy="5184576"/>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latin typeface="Arial" pitchFamily="34" charset="0"/>
                <a:cs typeface="Arial" pitchFamily="34" charset="0"/>
              </a:rPr>
              <a:t>Divisas menos frecuentes o de economías emergentes</a:t>
            </a:r>
            <a:endParaRPr lang="es-ES" sz="2000" b="1" dirty="0">
              <a:latin typeface="Arial" pitchFamily="34" charset="0"/>
              <a:cs typeface="Arial" pitchFamily="34" charset="0"/>
            </a:endParaRPr>
          </a:p>
        </p:txBody>
      </p:sp>
      <p:sp>
        <p:nvSpPr>
          <p:cNvPr id="6" name="5 Marcador de contenido"/>
          <p:cNvSpPr>
            <a:spLocks noGrp="1"/>
          </p:cNvSpPr>
          <p:nvPr>
            <p:ph sz="quarter" idx="1"/>
          </p:nvPr>
        </p:nvSpPr>
        <p:spPr>
          <a:xfrm>
            <a:off x="395536" y="836712"/>
            <a:ext cx="8352928" cy="5637240"/>
          </a:xfrm>
        </p:spPr>
        <p:txBody>
          <a:bodyPr>
            <a:noAutofit/>
          </a:bodyPr>
          <a:lstStyle/>
          <a:p>
            <a:r>
              <a:rPr lang="es-NI" sz="1800" b="1" dirty="0">
                <a:latin typeface="Arial" pitchFamily="34" charset="0"/>
                <a:cs typeface="Arial" pitchFamily="34" charset="0"/>
              </a:rPr>
              <a:t>Shanghái (China)</a:t>
            </a:r>
          </a:p>
          <a:p>
            <a:pPr algn="just">
              <a:buNone/>
            </a:pPr>
            <a:r>
              <a:rPr lang="es-NI" sz="1800" b="1" dirty="0">
                <a:latin typeface="Arial" pitchFamily="34" charset="0"/>
                <a:cs typeface="Arial" pitchFamily="34" charset="0"/>
              </a:rPr>
              <a:t>	</a:t>
            </a:r>
            <a:endParaRPr lang="es-ES" sz="1800" b="1" dirty="0">
              <a:latin typeface="Arial" pitchFamily="34" charset="0"/>
              <a:cs typeface="Arial" pitchFamily="34" charset="0"/>
            </a:endParaRPr>
          </a:p>
          <a:p>
            <a:pPr>
              <a:buNone/>
            </a:pPr>
            <a:endParaRPr lang="es-NI" sz="1800" dirty="0"/>
          </a:p>
          <a:p>
            <a:endParaRPr lang="es-NI" dirty="0"/>
          </a:p>
          <a:p>
            <a:pPr>
              <a:buNone/>
            </a:pPr>
            <a:endParaRPr lang="es-ES" dirty="0"/>
          </a:p>
        </p:txBody>
      </p:sp>
      <p:pic>
        <p:nvPicPr>
          <p:cNvPr id="4" name="3 Imagen" descr="Shanghai.png"/>
          <p:cNvPicPr>
            <a:picLocks noChangeAspect="1"/>
          </p:cNvPicPr>
          <p:nvPr/>
        </p:nvPicPr>
        <p:blipFill>
          <a:blip r:embed="rId2" cstate="print"/>
          <a:srcRect l="12988" t="12606" r="13775" b="6156"/>
          <a:stretch>
            <a:fillRect/>
          </a:stretch>
        </p:blipFill>
        <p:spPr>
          <a:xfrm>
            <a:off x="683568" y="1268760"/>
            <a:ext cx="7992888" cy="5256584"/>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solidFill>
                <a:latin typeface="Arial" pitchFamily="34" charset="0"/>
                <a:cs typeface="Arial" pitchFamily="34" charset="0"/>
              </a:rPr>
              <a:t>Tipos de cambio y cotizaciones</a:t>
            </a:r>
            <a:endParaRPr lang="es-ES" sz="2000" dirty="0">
              <a:solidFill>
                <a:schemeClr val="tx1"/>
              </a:solidFill>
            </a:endParaRPr>
          </a:p>
        </p:txBody>
      </p:sp>
      <p:sp>
        <p:nvSpPr>
          <p:cNvPr id="3" name="2 Marcador de contenido"/>
          <p:cNvSpPr>
            <a:spLocks noGrp="1"/>
          </p:cNvSpPr>
          <p:nvPr>
            <p:ph sz="quarter" idx="1"/>
          </p:nvPr>
        </p:nvSpPr>
        <p:spPr>
          <a:xfrm>
            <a:off x="457200" y="692696"/>
            <a:ext cx="8363272" cy="6048672"/>
          </a:xfrm>
        </p:spPr>
        <p:txBody>
          <a:bodyPr>
            <a:normAutofit fontScale="25000" lnSpcReduction="20000"/>
          </a:bodyPr>
          <a:lstStyle/>
          <a:p>
            <a:pPr algn="just">
              <a:buNone/>
            </a:pPr>
            <a:r>
              <a:rPr lang="es-NI" sz="5500" b="1" dirty="0">
                <a:latin typeface="Arial" pitchFamily="34" charset="0"/>
                <a:cs typeface="Arial" pitchFamily="34" charset="0"/>
              </a:rPr>
              <a:t>	</a:t>
            </a:r>
            <a:r>
              <a:rPr lang="es-NI" sz="7200" b="1" dirty="0">
                <a:latin typeface="Arial" pitchFamily="34" charset="0"/>
                <a:cs typeface="Arial" pitchFamily="34" charset="0"/>
              </a:rPr>
              <a:t>Dependiendo de la forma en que se interpreten los tipos de cambio, estos pueden ser:</a:t>
            </a:r>
          </a:p>
          <a:p>
            <a:pPr algn="just">
              <a:buNone/>
            </a:pPr>
            <a:endParaRPr lang="es-NI" sz="7200" b="1" dirty="0">
              <a:latin typeface="Arial" pitchFamily="34" charset="0"/>
              <a:cs typeface="Arial" pitchFamily="34" charset="0"/>
            </a:endParaRPr>
          </a:p>
          <a:p>
            <a:pPr algn="just"/>
            <a:r>
              <a:rPr lang="es-NI" sz="7200" b="1" u="sng" dirty="0">
                <a:latin typeface="Arial" pitchFamily="34" charset="0"/>
                <a:cs typeface="Arial" pitchFamily="34" charset="0"/>
              </a:rPr>
              <a:t>Tipo de cambio en términos europeos</a:t>
            </a:r>
          </a:p>
          <a:p>
            <a:pPr algn="just">
              <a:buNone/>
            </a:pPr>
            <a:r>
              <a:rPr lang="es-NI" sz="7200" b="1" dirty="0">
                <a:latin typeface="Arial" pitchFamily="34" charset="0"/>
                <a:cs typeface="Arial" pitchFamily="34" charset="0"/>
              </a:rPr>
              <a:t>	Cantidad de unidades en moneda extranjera necesarias para comprar 1 dólar estadounidense. </a:t>
            </a:r>
          </a:p>
          <a:p>
            <a:pPr algn="just">
              <a:buNone/>
            </a:pPr>
            <a:r>
              <a:rPr lang="es-NI" sz="7200" b="1" dirty="0">
                <a:latin typeface="Arial" pitchFamily="34" charset="0"/>
                <a:cs typeface="Arial" pitchFamily="34" charset="0"/>
              </a:rPr>
              <a:t>	Sintaxis:  </a:t>
            </a:r>
            <a:r>
              <a:rPr lang="es-NI" sz="7200" b="1" i="1" dirty="0">
                <a:latin typeface="Arial" pitchFamily="34" charset="0"/>
                <a:cs typeface="Arial" pitchFamily="34" charset="0"/>
              </a:rPr>
              <a:t>S</a:t>
            </a:r>
            <a:r>
              <a:rPr lang="es-NI" sz="7200" b="1" dirty="0">
                <a:latin typeface="Arial" pitchFamily="34" charset="0"/>
                <a:cs typeface="Arial" pitchFamily="34" charset="0"/>
              </a:rPr>
              <a:t>(</a:t>
            </a:r>
            <a:r>
              <a:rPr lang="es-NI" sz="7200" b="1" i="1" dirty="0">
                <a:latin typeface="Arial" pitchFamily="34" charset="0"/>
                <a:cs typeface="Arial" pitchFamily="34" charset="0"/>
              </a:rPr>
              <a:t>i/j</a:t>
            </a:r>
            <a:r>
              <a:rPr lang="es-NI" sz="7200" b="1" dirty="0">
                <a:latin typeface="Arial" pitchFamily="34" charset="0"/>
                <a:cs typeface="Arial" pitchFamily="34" charset="0"/>
              </a:rPr>
              <a:t>) → Cantidad de unidades de la moneda </a:t>
            </a:r>
            <a:r>
              <a:rPr lang="es-NI" sz="7200" b="1" i="1" dirty="0">
                <a:latin typeface="Arial" pitchFamily="34" charset="0"/>
                <a:cs typeface="Arial" pitchFamily="34" charset="0"/>
              </a:rPr>
              <a:t>i</a:t>
            </a:r>
            <a:r>
              <a:rPr lang="es-NI" sz="7200" b="1" dirty="0">
                <a:latin typeface="Arial" pitchFamily="34" charset="0"/>
                <a:cs typeface="Arial" pitchFamily="34" charset="0"/>
              </a:rPr>
              <a:t> necesaria para 	        ↓	       comprar una unidad de la moneda </a:t>
            </a:r>
            <a:r>
              <a:rPr lang="es-NI" sz="7200" b="1" i="1" dirty="0">
                <a:latin typeface="Arial" pitchFamily="34" charset="0"/>
                <a:cs typeface="Arial" pitchFamily="34" charset="0"/>
              </a:rPr>
              <a:t>j</a:t>
            </a:r>
          </a:p>
          <a:p>
            <a:pPr algn="just">
              <a:buNone/>
            </a:pPr>
            <a:r>
              <a:rPr lang="es-NI" sz="7200" b="1" i="1" dirty="0">
                <a:latin typeface="Arial" pitchFamily="34" charset="0"/>
                <a:cs typeface="Arial" pitchFamily="34" charset="0"/>
              </a:rPr>
              <a:t>		      Tipo de cambio Spot = TC a la compra</a:t>
            </a:r>
            <a:endParaRPr lang="es-NI" sz="7200" b="1" dirty="0">
              <a:latin typeface="Arial" pitchFamily="34" charset="0"/>
              <a:cs typeface="Arial" pitchFamily="34" charset="0"/>
            </a:endParaRPr>
          </a:p>
          <a:p>
            <a:pPr algn="just">
              <a:buNone/>
            </a:pPr>
            <a:r>
              <a:rPr lang="es-NI" sz="7200" b="1" dirty="0">
                <a:latin typeface="Arial" pitchFamily="34" charset="0"/>
                <a:cs typeface="Arial" pitchFamily="34" charset="0"/>
              </a:rPr>
              <a:t>	Por ejemplo, TC(NIO/USD) = 28.4468 córdobas por dólar.  En la mayoría de los casos se indican 4 decimales.</a:t>
            </a:r>
          </a:p>
          <a:p>
            <a:pPr algn="just">
              <a:buNone/>
            </a:pPr>
            <a:endParaRPr lang="es-NI" sz="7200" b="1" dirty="0">
              <a:latin typeface="Arial" pitchFamily="34" charset="0"/>
              <a:cs typeface="Arial" pitchFamily="34" charset="0"/>
            </a:endParaRPr>
          </a:p>
          <a:p>
            <a:pPr algn="just"/>
            <a:r>
              <a:rPr lang="es-NI" sz="7200" b="1" u="sng" dirty="0">
                <a:latin typeface="Arial" pitchFamily="34" charset="0"/>
                <a:cs typeface="Arial" pitchFamily="34" charset="0"/>
              </a:rPr>
              <a:t>Tipo de cambio en términos norteamericanos</a:t>
            </a:r>
          </a:p>
          <a:p>
            <a:pPr algn="just">
              <a:buNone/>
            </a:pPr>
            <a:r>
              <a:rPr lang="es-NI" sz="7200" b="1" dirty="0">
                <a:latin typeface="Arial" pitchFamily="34" charset="0"/>
                <a:cs typeface="Arial" pitchFamily="34" charset="0"/>
              </a:rPr>
              <a:t>	Cantidad de dólares necesaria para comprar una unidad de moneda extranjera.  </a:t>
            </a:r>
          </a:p>
          <a:p>
            <a:pPr algn="just">
              <a:buNone/>
            </a:pPr>
            <a:r>
              <a:rPr lang="es-NI" sz="7200" b="1" dirty="0">
                <a:latin typeface="Arial" pitchFamily="34" charset="0"/>
                <a:cs typeface="Arial" pitchFamily="34" charset="0"/>
              </a:rPr>
              <a:t>	Sintaxis: 1/</a:t>
            </a:r>
            <a:r>
              <a:rPr lang="es-NI" sz="7200" b="1" i="1" dirty="0">
                <a:latin typeface="Arial" pitchFamily="34" charset="0"/>
                <a:cs typeface="Arial" pitchFamily="34" charset="0"/>
              </a:rPr>
              <a:t>S</a:t>
            </a:r>
            <a:r>
              <a:rPr lang="es-NI" sz="7200" b="1" dirty="0">
                <a:latin typeface="Arial" pitchFamily="34" charset="0"/>
                <a:cs typeface="Arial" pitchFamily="34" charset="0"/>
              </a:rPr>
              <a:t>(</a:t>
            </a:r>
            <a:r>
              <a:rPr lang="es-NI" sz="7200" b="1" i="1" dirty="0">
                <a:latin typeface="Arial" pitchFamily="34" charset="0"/>
                <a:cs typeface="Arial" pitchFamily="34" charset="0"/>
              </a:rPr>
              <a:t>i/j</a:t>
            </a:r>
            <a:r>
              <a:rPr lang="es-NI" sz="7200" b="1" dirty="0">
                <a:latin typeface="Arial" pitchFamily="34" charset="0"/>
                <a:cs typeface="Arial" pitchFamily="34" charset="0"/>
              </a:rPr>
              <a:t>) → </a:t>
            </a:r>
            <a:r>
              <a:rPr lang="es-NI" sz="7200" b="1" i="1" dirty="0">
                <a:latin typeface="Arial" pitchFamily="34" charset="0"/>
                <a:cs typeface="Arial" pitchFamily="34" charset="0"/>
              </a:rPr>
              <a:t>TC a la venta. Recíproco o inverso del  TC en 		             	        términos europeos a la compra</a:t>
            </a:r>
          </a:p>
          <a:p>
            <a:pPr algn="just">
              <a:buNone/>
            </a:pPr>
            <a:r>
              <a:rPr lang="es-NI" sz="7200" b="1" dirty="0">
                <a:latin typeface="Arial" pitchFamily="34" charset="0"/>
                <a:cs typeface="Arial" pitchFamily="34" charset="0"/>
              </a:rPr>
              <a:t>	Por ejemplo, TC(USD/MXN) = 1/17.7634 = 0.0563 dólares por peso.  Es el precio de venta del peso mexicano.</a:t>
            </a:r>
          </a:p>
          <a:p>
            <a:pPr algn="just">
              <a:buNone/>
            </a:pPr>
            <a:r>
              <a:rPr lang="es-NI" sz="7200" b="1" dirty="0">
                <a:latin typeface="Arial" pitchFamily="34" charset="0"/>
                <a:cs typeface="Arial" pitchFamily="34" charset="0"/>
              </a:rPr>
              <a:t>	</a:t>
            </a:r>
          </a:p>
          <a:p>
            <a:pPr algn="just"/>
            <a:endParaRPr lang="es-ES" sz="1900" dirty="0">
              <a:latin typeface="Arial" pitchFamily="34" charset="0"/>
              <a:cs typeface="Arial" pitchFamily="34" charset="0"/>
            </a:endParaRPr>
          </a:p>
          <a:p>
            <a:pPr>
              <a:buNone/>
            </a:pPr>
            <a:br>
              <a:rPr lang="es-ES" sz="1900" dirty="0"/>
            </a:br>
            <a:endParaRPr lang="es-ES" sz="19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solidFill>
                <a:latin typeface="Arial" pitchFamily="34" charset="0"/>
                <a:cs typeface="Arial" pitchFamily="34" charset="0"/>
              </a:rPr>
              <a:t>Tipos de cambio y cotizaciones</a:t>
            </a:r>
            <a:endParaRPr lang="es-ES" sz="2000" dirty="0">
              <a:solidFill>
                <a:schemeClr val="tx1"/>
              </a:solidFill>
            </a:endParaRPr>
          </a:p>
        </p:txBody>
      </p:sp>
      <p:sp>
        <p:nvSpPr>
          <p:cNvPr id="3" name="2 Marcador de contenido"/>
          <p:cNvSpPr>
            <a:spLocks noGrp="1"/>
          </p:cNvSpPr>
          <p:nvPr>
            <p:ph sz="quarter" idx="1"/>
          </p:nvPr>
        </p:nvSpPr>
        <p:spPr>
          <a:xfrm>
            <a:off x="457200" y="692696"/>
            <a:ext cx="8363272" cy="6048672"/>
          </a:xfrm>
        </p:spPr>
        <p:txBody>
          <a:bodyPr>
            <a:normAutofit fontScale="25000" lnSpcReduction="20000"/>
          </a:bodyPr>
          <a:lstStyle/>
          <a:p>
            <a:pPr algn="just">
              <a:buNone/>
            </a:pPr>
            <a:r>
              <a:rPr lang="es-NI" sz="5500" b="1" dirty="0">
                <a:latin typeface="Arial" pitchFamily="34" charset="0"/>
                <a:cs typeface="Arial" pitchFamily="34" charset="0"/>
              </a:rPr>
              <a:t>	</a:t>
            </a:r>
            <a:r>
              <a:rPr lang="es-NI" sz="7200" b="1" dirty="0">
                <a:latin typeface="Arial" pitchFamily="34" charset="0"/>
                <a:cs typeface="Arial" pitchFamily="34" charset="0"/>
              </a:rPr>
              <a:t>Dependiendo del número de monedas que intervengan los tipos de cambio pueden ser:</a:t>
            </a:r>
          </a:p>
          <a:p>
            <a:pPr algn="just">
              <a:buNone/>
            </a:pPr>
            <a:endParaRPr lang="es-NI" sz="4800" b="1" dirty="0">
              <a:latin typeface="Arial" pitchFamily="34" charset="0"/>
              <a:cs typeface="Arial" pitchFamily="34" charset="0"/>
            </a:endParaRPr>
          </a:p>
          <a:p>
            <a:pPr algn="just"/>
            <a:r>
              <a:rPr lang="es-NI" sz="7200" b="1" u="sng" dirty="0">
                <a:latin typeface="Arial" pitchFamily="34" charset="0"/>
                <a:cs typeface="Arial" pitchFamily="34" charset="0"/>
              </a:rPr>
              <a:t>Tipo de cambio directo</a:t>
            </a:r>
          </a:p>
          <a:p>
            <a:pPr algn="just">
              <a:buNone/>
            </a:pPr>
            <a:r>
              <a:rPr lang="es-NI" sz="7200" b="1" dirty="0">
                <a:latin typeface="Arial" pitchFamily="34" charset="0"/>
                <a:cs typeface="Arial" pitchFamily="34" charset="0"/>
              </a:rPr>
              <a:t>	Precio de una moneda en términos de otra. Intervienen sólo dos.</a:t>
            </a:r>
          </a:p>
          <a:p>
            <a:pPr algn="just">
              <a:buNone/>
            </a:pPr>
            <a:r>
              <a:rPr lang="es-NI" sz="7200" b="1" dirty="0">
                <a:latin typeface="Arial" pitchFamily="34" charset="0"/>
                <a:cs typeface="Arial" pitchFamily="34" charset="0"/>
              </a:rPr>
              <a:t>	Por ejemplo, TC(NIO/USD) = 28.4468 córdobas por dólar (TC compra)</a:t>
            </a:r>
          </a:p>
          <a:p>
            <a:pPr algn="just">
              <a:buNone/>
            </a:pPr>
            <a:r>
              <a:rPr lang="es-NI" sz="7200" b="1" dirty="0">
                <a:latin typeface="Arial" pitchFamily="34" charset="0"/>
                <a:cs typeface="Arial" pitchFamily="34" charset="0"/>
              </a:rPr>
              <a:t>		             TC(USD/NIO) = 1/28.4468 dólares por córdobas = 0.0352</a:t>
            </a:r>
          </a:p>
          <a:p>
            <a:pPr algn="just">
              <a:buNone/>
            </a:pPr>
            <a:r>
              <a:rPr lang="es-NI" sz="7200" b="1" dirty="0">
                <a:latin typeface="Arial" pitchFamily="34" charset="0"/>
                <a:cs typeface="Arial" pitchFamily="34" charset="0"/>
              </a:rPr>
              <a:t>				           (TC venta) </a:t>
            </a:r>
          </a:p>
          <a:p>
            <a:pPr algn="just">
              <a:buNone/>
            </a:pPr>
            <a:endParaRPr lang="es-NI" sz="4800" b="1" dirty="0">
              <a:latin typeface="Arial" pitchFamily="34" charset="0"/>
              <a:cs typeface="Arial" pitchFamily="34" charset="0"/>
            </a:endParaRPr>
          </a:p>
          <a:p>
            <a:pPr algn="just"/>
            <a:r>
              <a:rPr lang="es-NI" sz="7200" b="1" u="sng" dirty="0">
                <a:latin typeface="Arial" pitchFamily="34" charset="0"/>
                <a:cs typeface="Arial" pitchFamily="34" charset="0"/>
              </a:rPr>
              <a:t>Tipo de cambio indirecto o cruzado</a:t>
            </a:r>
          </a:p>
          <a:p>
            <a:pPr algn="just">
              <a:buNone/>
            </a:pPr>
            <a:r>
              <a:rPr lang="es-NI" sz="7200" b="1" dirty="0">
                <a:latin typeface="Arial" pitchFamily="34" charset="0"/>
                <a:cs typeface="Arial" pitchFamily="34" charset="0"/>
              </a:rPr>
              <a:t>	Precio de una moneda en términos de otra, pero calculado a través de una tercera moneda. El número de monedas que intervienen son tres. Para que haya TC cruzado las dos monedas a comparar entre sí, deben tener su cotización respecto a la tercera moneda, la que será ocupada como </a:t>
            </a:r>
            <a:r>
              <a:rPr lang="es-NI" sz="7200" b="1" i="1" dirty="0">
                <a:solidFill>
                  <a:srgbClr val="FF0000"/>
                </a:solidFill>
                <a:latin typeface="Arial" pitchFamily="34" charset="0"/>
                <a:cs typeface="Arial" pitchFamily="34" charset="0"/>
              </a:rPr>
              <a:t>MONEDA VEHICULAR o MONEDA COMUN.</a:t>
            </a:r>
            <a:endParaRPr lang="es-NI" sz="7200" b="1" dirty="0">
              <a:latin typeface="Arial" pitchFamily="34" charset="0"/>
              <a:cs typeface="Arial" pitchFamily="34" charset="0"/>
            </a:endParaRPr>
          </a:p>
          <a:p>
            <a:pPr algn="just">
              <a:buNone/>
            </a:pPr>
            <a:r>
              <a:rPr lang="es-NI" sz="7200" b="1" dirty="0">
                <a:latin typeface="Arial" pitchFamily="34" charset="0"/>
                <a:cs typeface="Arial" pitchFamily="34" charset="0"/>
              </a:rPr>
              <a:t>	Por ejemplo, calcular el TC del peso con respecto al euro a través del dólar.  </a:t>
            </a:r>
          </a:p>
          <a:p>
            <a:pPr algn="just">
              <a:buNone/>
            </a:pPr>
            <a:r>
              <a:rPr lang="es-NI" sz="7200" b="1" dirty="0">
                <a:latin typeface="Arial" pitchFamily="34" charset="0"/>
                <a:cs typeface="Arial" pitchFamily="34" charset="0"/>
              </a:rPr>
              <a:t>	TC(MXN/EUR) = TC(MXN)/USD) x TC(USD/EUR)  o alternativamente</a:t>
            </a:r>
          </a:p>
          <a:p>
            <a:pPr algn="just">
              <a:buNone/>
            </a:pPr>
            <a:r>
              <a:rPr lang="es-NI" sz="7200" b="1" dirty="0">
                <a:latin typeface="Arial" pitchFamily="34" charset="0"/>
                <a:cs typeface="Arial" pitchFamily="34" charset="0"/>
              </a:rPr>
              <a:t>			    TC(MXN/USD)	</a:t>
            </a:r>
          </a:p>
          <a:p>
            <a:pPr algn="just">
              <a:buNone/>
            </a:pPr>
            <a:r>
              <a:rPr lang="es-NI" sz="7200" b="1" dirty="0">
                <a:latin typeface="Arial" pitchFamily="34" charset="0"/>
                <a:cs typeface="Arial" pitchFamily="34" charset="0"/>
              </a:rPr>
              <a:t>	TC(MXN/EUR) = ---------------------</a:t>
            </a:r>
          </a:p>
          <a:p>
            <a:pPr algn="just">
              <a:buNone/>
            </a:pPr>
            <a:r>
              <a:rPr lang="es-NI" sz="7200" b="1" dirty="0">
                <a:latin typeface="Arial" pitchFamily="34" charset="0"/>
                <a:cs typeface="Arial" pitchFamily="34" charset="0"/>
              </a:rPr>
              <a:t>			     TC(EUR/USD)</a:t>
            </a:r>
          </a:p>
          <a:p>
            <a:pPr algn="just">
              <a:buNone/>
            </a:pPr>
            <a:endParaRPr lang="es-NI" sz="7200" b="1" dirty="0">
              <a:latin typeface="Arial" pitchFamily="34" charset="0"/>
              <a:cs typeface="Arial" pitchFamily="34" charset="0"/>
            </a:endParaRPr>
          </a:p>
          <a:p>
            <a:pPr algn="just">
              <a:buNone/>
            </a:pPr>
            <a:r>
              <a:rPr lang="es-NI" sz="7200" b="1" dirty="0">
                <a:latin typeface="Arial" pitchFamily="34" charset="0"/>
                <a:cs typeface="Arial" pitchFamily="34" charset="0"/>
              </a:rPr>
              <a:t>	</a:t>
            </a:r>
          </a:p>
          <a:p>
            <a:pPr algn="just"/>
            <a:endParaRPr lang="es-ES" sz="1900" dirty="0">
              <a:latin typeface="Arial" pitchFamily="34" charset="0"/>
              <a:cs typeface="Arial" pitchFamily="34" charset="0"/>
            </a:endParaRPr>
          </a:p>
          <a:p>
            <a:pPr>
              <a:buNone/>
            </a:pPr>
            <a:br>
              <a:rPr lang="es-ES" sz="1900" dirty="0"/>
            </a:br>
            <a:endParaRPr lang="es-ES" sz="19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solidFill>
                <a:latin typeface="Arial" pitchFamily="34" charset="0"/>
                <a:cs typeface="Arial" pitchFamily="34" charset="0"/>
              </a:rPr>
              <a:t>Tipos de cambio y cotizaciones</a:t>
            </a:r>
            <a:endParaRPr lang="es-ES" sz="2000" dirty="0">
              <a:solidFill>
                <a:schemeClr val="tx1"/>
              </a:solidFill>
            </a:endParaRPr>
          </a:p>
        </p:txBody>
      </p:sp>
      <p:sp>
        <p:nvSpPr>
          <p:cNvPr id="3" name="2 Marcador de contenido"/>
          <p:cNvSpPr>
            <a:spLocks noGrp="1"/>
          </p:cNvSpPr>
          <p:nvPr>
            <p:ph sz="quarter" idx="1"/>
          </p:nvPr>
        </p:nvSpPr>
        <p:spPr>
          <a:xfrm>
            <a:off x="457200" y="692696"/>
            <a:ext cx="8363272" cy="6048672"/>
          </a:xfrm>
        </p:spPr>
        <p:txBody>
          <a:bodyPr>
            <a:normAutofit fontScale="55000" lnSpcReduction="20000"/>
          </a:bodyPr>
          <a:lstStyle/>
          <a:p>
            <a:pPr algn="just">
              <a:buNone/>
            </a:pPr>
            <a:r>
              <a:rPr lang="es-NI" sz="5500" b="1" dirty="0">
                <a:latin typeface="Arial" pitchFamily="34" charset="0"/>
                <a:cs typeface="Arial" pitchFamily="34" charset="0"/>
              </a:rPr>
              <a:t>	</a:t>
            </a:r>
            <a:r>
              <a:rPr lang="es-NI" sz="3300" b="1" dirty="0">
                <a:latin typeface="Arial" pitchFamily="34" charset="0"/>
                <a:cs typeface="Arial" pitchFamily="34" charset="0"/>
              </a:rPr>
              <a:t>TC(MXN/USD) = 17.7634 MXN  ----- 1 USD = 17.7634 MXN</a:t>
            </a:r>
          </a:p>
          <a:p>
            <a:pPr algn="just">
              <a:buNone/>
            </a:pPr>
            <a:r>
              <a:rPr lang="es-NI" sz="3300" b="1" dirty="0">
                <a:latin typeface="Arial" pitchFamily="34" charset="0"/>
                <a:cs typeface="Arial" pitchFamily="34" charset="0"/>
              </a:rPr>
              <a:t>	TC(USD/EUR) = 0.8770 USD  ------- 1 EUR = 0.8770 USD</a:t>
            </a:r>
          </a:p>
          <a:p>
            <a:pPr algn="just">
              <a:buNone/>
            </a:pPr>
            <a:r>
              <a:rPr lang="es-NI" sz="3300" b="1" dirty="0">
                <a:latin typeface="Arial" pitchFamily="34" charset="0"/>
                <a:cs typeface="Arial" pitchFamily="34" charset="0"/>
              </a:rPr>
              <a:t>	TC(EUR/USD) = 1.1403 EUR  ------- 1 USD = 1.1403 EUR</a:t>
            </a:r>
          </a:p>
          <a:p>
            <a:pPr algn="just">
              <a:buNone/>
            </a:pPr>
            <a:endParaRPr lang="es-NI" sz="3300" b="1" dirty="0">
              <a:latin typeface="Arial" pitchFamily="34" charset="0"/>
              <a:cs typeface="Arial" pitchFamily="34" charset="0"/>
            </a:endParaRPr>
          </a:p>
          <a:p>
            <a:pPr algn="just">
              <a:buNone/>
            </a:pPr>
            <a:r>
              <a:rPr lang="es-NI" sz="3300" b="1" dirty="0">
                <a:latin typeface="Arial" pitchFamily="34" charset="0"/>
                <a:cs typeface="Arial" pitchFamily="34" charset="0"/>
              </a:rPr>
              <a:t>	TC(MXN/EUR)  = 17.7634 x 0.8770 = 15.5785018 = 15.5785</a:t>
            </a:r>
          </a:p>
          <a:p>
            <a:pPr algn="just">
              <a:buNone/>
            </a:pPr>
            <a:r>
              <a:rPr lang="es-NI" sz="3300" b="1" dirty="0">
                <a:latin typeface="Arial" pitchFamily="34" charset="0"/>
                <a:cs typeface="Arial" pitchFamily="34" charset="0"/>
              </a:rPr>
              <a:t>    TC(MXN/EUR)  = 17.7634 ÷ 1.1403 =  15.5778304 = 15.5778</a:t>
            </a:r>
          </a:p>
          <a:p>
            <a:pPr algn="just">
              <a:buNone/>
            </a:pPr>
            <a:r>
              <a:rPr lang="es-NI" sz="3800" b="1" dirty="0">
                <a:latin typeface="Arial" pitchFamily="34" charset="0"/>
                <a:cs typeface="Arial" pitchFamily="34" charset="0"/>
              </a:rPr>
              <a:t>	</a:t>
            </a:r>
          </a:p>
          <a:p>
            <a:pPr algn="just">
              <a:buNone/>
            </a:pPr>
            <a:r>
              <a:rPr lang="es-NI" sz="3800" b="1" dirty="0">
                <a:latin typeface="Arial" pitchFamily="34" charset="0"/>
                <a:cs typeface="Arial" pitchFamily="34" charset="0"/>
              </a:rPr>
              <a:t>	</a:t>
            </a:r>
            <a:endParaRPr lang="es-NI" sz="3300" b="1" i="1" dirty="0">
              <a:latin typeface="Arial" pitchFamily="34" charset="0"/>
              <a:cs typeface="Arial" pitchFamily="34" charset="0"/>
            </a:endParaRPr>
          </a:p>
          <a:p>
            <a:pPr algn="just">
              <a:buNone/>
            </a:pPr>
            <a:r>
              <a:rPr lang="es-NI" sz="3300" b="1" i="1" dirty="0">
                <a:latin typeface="Arial" pitchFamily="34" charset="0"/>
                <a:cs typeface="Arial" pitchFamily="34" charset="0"/>
              </a:rPr>
              <a:t>	</a:t>
            </a:r>
            <a:endParaRPr lang="es-NI" sz="3300" b="1" dirty="0">
              <a:latin typeface="Arial" pitchFamily="34" charset="0"/>
              <a:cs typeface="Arial" pitchFamily="34" charset="0"/>
            </a:endParaRPr>
          </a:p>
          <a:p>
            <a:pPr algn="just">
              <a:buNone/>
            </a:pPr>
            <a:endParaRPr lang="es-NI" sz="2200" b="1" dirty="0">
              <a:latin typeface="Arial" pitchFamily="34" charset="0"/>
              <a:cs typeface="Arial" pitchFamily="34" charset="0"/>
            </a:endParaRPr>
          </a:p>
          <a:p>
            <a:pPr algn="just">
              <a:buNone/>
            </a:pPr>
            <a:endParaRPr lang="es-NI" sz="7200" b="1" dirty="0">
              <a:latin typeface="Arial" pitchFamily="34" charset="0"/>
              <a:cs typeface="Arial" pitchFamily="34" charset="0"/>
            </a:endParaRPr>
          </a:p>
          <a:p>
            <a:pPr algn="just">
              <a:buNone/>
            </a:pPr>
            <a:endParaRPr lang="es-NI" sz="7200" b="1" dirty="0">
              <a:latin typeface="Arial" pitchFamily="34" charset="0"/>
              <a:cs typeface="Arial" pitchFamily="34" charset="0"/>
            </a:endParaRPr>
          </a:p>
          <a:p>
            <a:pPr algn="just">
              <a:buNone/>
            </a:pPr>
            <a:r>
              <a:rPr lang="es-NI" sz="7200" b="1" dirty="0">
                <a:latin typeface="Arial" pitchFamily="34" charset="0"/>
                <a:cs typeface="Arial" pitchFamily="34" charset="0"/>
              </a:rPr>
              <a:t>	</a:t>
            </a:r>
          </a:p>
          <a:p>
            <a:pPr algn="just"/>
            <a:endParaRPr lang="es-ES" sz="1900" dirty="0">
              <a:latin typeface="Arial" pitchFamily="34" charset="0"/>
              <a:cs typeface="Arial" pitchFamily="34" charset="0"/>
            </a:endParaRPr>
          </a:p>
          <a:p>
            <a:pPr>
              <a:buNone/>
            </a:pPr>
            <a:br>
              <a:rPr lang="es-ES" sz="1900" dirty="0"/>
            </a:br>
            <a:endParaRPr lang="es-ES" sz="19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576064"/>
          </a:xfrm>
        </p:spPr>
        <p:txBody>
          <a:bodyPr>
            <a:normAutofit fontScale="90000"/>
          </a:bodyPr>
          <a:lstStyle/>
          <a:p>
            <a:pPr algn="ctr"/>
            <a:r>
              <a:rPr lang="es-NI" sz="2000" b="1" dirty="0">
                <a:solidFill>
                  <a:schemeClr val="tx1"/>
                </a:solidFill>
                <a:latin typeface="Arial" pitchFamily="34" charset="0"/>
                <a:cs typeface="Arial" pitchFamily="34" charset="0"/>
              </a:rPr>
              <a:t>Variaciones del precio de las divisas </a:t>
            </a:r>
            <a:br>
              <a:rPr lang="es-NI" sz="2000" b="1" dirty="0">
                <a:solidFill>
                  <a:schemeClr val="tx1"/>
                </a:solidFill>
                <a:latin typeface="Arial" pitchFamily="34" charset="0"/>
                <a:cs typeface="Arial" pitchFamily="34" charset="0"/>
              </a:rPr>
            </a:br>
            <a:r>
              <a:rPr lang="es-NI" sz="2000" b="1" dirty="0">
                <a:solidFill>
                  <a:schemeClr val="tx1"/>
                </a:solidFill>
                <a:latin typeface="Arial" pitchFamily="34" charset="0"/>
                <a:cs typeface="Arial" pitchFamily="34" charset="0"/>
              </a:rPr>
              <a:t>depreciación, apreciación, devaluación y revaluación</a:t>
            </a:r>
            <a:endParaRPr lang="es-ES" sz="2000" dirty="0">
              <a:solidFill>
                <a:schemeClr val="tx1"/>
              </a:solidFill>
            </a:endParaRPr>
          </a:p>
        </p:txBody>
      </p:sp>
      <p:sp>
        <p:nvSpPr>
          <p:cNvPr id="3" name="2 Marcador de contenido"/>
          <p:cNvSpPr>
            <a:spLocks noGrp="1"/>
          </p:cNvSpPr>
          <p:nvPr>
            <p:ph sz="quarter" idx="1"/>
          </p:nvPr>
        </p:nvSpPr>
        <p:spPr>
          <a:xfrm>
            <a:off x="395536" y="764704"/>
            <a:ext cx="8352928" cy="5760640"/>
          </a:xfrm>
        </p:spPr>
        <p:txBody>
          <a:bodyPr>
            <a:noAutofit/>
          </a:bodyPr>
          <a:lstStyle/>
          <a:p>
            <a:pPr algn="just"/>
            <a:r>
              <a:rPr lang="es-NI" sz="1800" b="1" dirty="0">
                <a:latin typeface="Arial" pitchFamily="34" charset="0"/>
                <a:cs typeface="Arial" pitchFamily="34" charset="0"/>
              </a:rPr>
              <a:t>¿</a:t>
            </a:r>
            <a:r>
              <a:rPr lang="es-NI" sz="1800" b="1" u="sng" dirty="0">
                <a:latin typeface="Arial" pitchFamily="34" charset="0"/>
                <a:cs typeface="Arial" pitchFamily="34" charset="0"/>
              </a:rPr>
              <a:t>Cuándo se deprecia una moneda</a:t>
            </a:r>
            <a:r>
              <a:rPr lang="es-NI" sz="1800" b="1" dirty="0">
                <a:latin typeface="Arial" pitchFamily="34" charset="0"/>
                <a:cs typeface="Arial" pitchFamily="34" charset="0"/>
              </a:rPr>
              <a:t>?</a:t>
            </a:r>
          </a:p>
          <a:p>
            <a:pPr algn="just">
              <a:buNone/>
            </a:pPr>
            <a:r>
              <a:rPr lang="es-NI" sz="1800" b="1" dirty="0">
                <a:latin typeface="Arial" pitchFamily="34" charset="0"/>
                <a:cs typeface="Arial" pitchFamily="34" charset="0"/>
              </a:rPr>
              <a:t>	- Una moneda se deprecia cuando en un sistema de tipo de cambio flexible, resulta más cara en relación con otras monedas. Es decir, cada vez se necesita más moneda local para adquirir una unidad de moneda extranjera. Por ejemplo, si la cotización estadounidenses 1 EUR = 0.8769 USD sube a 1 EUR = 0.8906, el dólar se ha </a:t>
            </a:r>
            <a:r>
              <a:rPr lang="es-NI" sz="1800" b="1" i="1" dirty="0">
                <a:solidFill>
                  <a:srgbClr val="FF0000"/>
                </a:solidFill>
                <a:latin typeface="Arial" pitchFamily="34" charset="0"/>
                <a:cs typeface="Arial" pitchFamily="34" charset="0"/>
              </a:rPr>
              <a:t>depreciado </a:t>
            </a:r>
            <a:r>
              <a:rPr lang="es-NI" sz="1800" b="1" dirty="0">
                <a:latin typeface="Arial" pitchFamily="34" charset="0"/>
                <a:cs typeface="Arial" pitchFamily="34" charset="0"/>
              </a:rPr>
              <a:t>-1.54% ((1÷0.8906)÷(1÷0.8769)-1x100) con respecto al euro; el euro se ha </a:t>
            </a:r>
            <a:r>
              <a:rPr lang="es-NI" sz="1800" b="1" i="1" dirty="0">
                <a:solidFill>
                  <a:srgbClr val="FF0000"/>
                </a:solidFill>
                <a:latin typeface="Arial" pitchFamily="34" charset="0"/>
                <a:cs typeface="Arial" pitchFamily="34" charset="0"/>
              </a:rPr>
              <a:t>apreciado </a:t>
            </a:r>
            <a:r>
              <a:rPr lang="es-NI" sz="1800" b="1" dirty="0">
                <a:latin typeface="Arial" pitchFamily="34" charset="0"/>
                <a:cs typeface="Arial" pitchFamily="34" charset="0"/>
              </a:rPr>
              <a:t>1.56%</a:t>
            </a:r>
            <a:r>
              <a:rPr lang="es-NI" sz="1800" b="1" i="1" dirty="0">
                <a:solidFill>
                  <a:srgbClr val="FF0000"/>
                </a:solidFill>
                <a:latin typeface="Arial" pitchFamily="34" charset="0"/>
                <a:cs typeface="Arial" pitchFamily="34" charset="0"/>
              </a:rPr>
              <a:t> </a:t>
            </a:r>
            <a:r>
              <a:rPr lang="es-NI" sz="1800" b="1" dirty="0">
                <a:latin typeface="Arial" pitchFamily="34" charset="0"/>
                <a:cs typeface="Arial" pitchFamily="34" charset="0"/>
              </a:rPr>
              <a:t>((0.8906÷0.8769)–1x100) con respecto al dólar.</a:t>
            </a:r>
          </a:p>
          <a:p>
            <a:pPr algn="just">
              <a:buNone/>
            </a:pPr>
            <a:endParaRPr lang="es-NI" sz="1200" b="1" dirty="0">
              <a:latin typeface="Arial" pitchFamily="34" charset="0"/>
              <a:cs typeface="Arial" pitchFamily="34" charset="0"/>
            </a:endParaRPr>
          </a:p>
          <a:p>
            <a:pPr algn="just"/>
            <a:r>
              <a:rPr lang="es-NI" sz="1800" b="1" dirty="0">
                <a:latin typeface="Arial" pitchFamily="34" charset="0"/>
                <a:cs typeface="Arial" pitchFamily="34" charset="0"/>
              </a:rPr>
              <a:t>¿Qué efectos tiene la </a:t>
            </a:r>
            <a:r>
              <a:rPr lang="es-NI" sz="1800" b="1" i="1" dirty="0">
                <a:solidFill>
                  <a:srgbClr val="FF0000"/>
                </a:solidFill>
                <a:latin typeface="Arial" pitchFamily="34" charset="0"/>
                <a:cs typeface="Arial" pitchFamily="34" charset="0"/>
              </a:rPr>
              <a:t>depreciación </a:t>
            </a:r>
            <a:r>
              <a:rPr lang="es-NI" sz="1800" b="1" dirty="0">
                <a:latin typeface="Arial" pitchFamily="34" charset="0"/>
                <a:cs typeface="Arial" pitchFamily="34" charset="0"/>
              </a:rPr>
              <a:t>de la moneda?</a:t>
            </a:r>
          </a:p>
          <a:p>
            <a:pPr algn="just">
              <a:buNone/>
            </a:pPr>
            <a:r>
              <a:rPr lang="es-NI" sz="1800" b="1" dirty="0">
                <a:latin typeface="Arial" pitchFamily="34" charset="0"/>
                <a:cs typeface="Arial" pitchFamily="34" charset="0"/>
              </a:rPr>
              <a:t>	- Endurece la política monetaria</a:t>
            </a:r>
          </a:p>
          <a:p>
            <a:pPr algn="just">
              <a:buNone/>
            </a:pPr>
            <a:r>
              <a:rPr lang="es-NI" sz="1800" b="1" dirty="0">
                <a:latin typeface="Arial" pitchFamily="34" charset="0"/>
                <a:cs typeface="Arial" pitchFamily="34" charset="0"/>
              </a:rPr>
              <a:t>	- Bienes nacionales relativamente más baratos para los extranjeros</a:t>
            </a:r>
          </a:p>
          <a:p>
            <a:pPr algn="just">
              <a:buNone/>
            </a:pPr>
            <a:r>
              <a:rPr lang="es-NI" sz="1800" b="1" dirty="0">
                <a:latin typeface="Arial" pitchFamily="34" charset="0"/>
                <a:cs typeface="Arial" pitchFamily="34" charset="0"/>
              </a:rPr>
              <a:t>	- Bienes extranjeros se encarecen respecto a los nacionales</a:t>
            </a:r>
          </a:p>
          <a:p>
            <a:pPr algn="just">
              <a:buNone/>
            </a:pPr>
            <a:r>
              <a:rPr lang="es-NI" sz="1800" b="1" dirty="0">
                <a:latin typeface="Arial" pitchFamily="34" charset="0"/>
                <a:cs typeface="Arial" pitchFamily="34" charset="0"/>
              </a:rPr>
              <a:t>	- Aumento de competitividad de los productos nacionales</a:t>
            </a:r>
          </a:p>
          <a:p>
            <a:pPr algn="just">
              <a:buNone/>
            </a:pPr>
            <a:endParaRPr lang="es-NI" sz="1200" b="1" dirty="0">
              <a:latin typeface="Arial" pitchFamily="34" charset="0"/>
              <a:cs typeface="Arial" pitchFamily="34" charset="0"/>
            </a:endParaRPr>
          </a:p>
          <a:p>
            <a:pPr algn="just"/>
            <a:r>
              <a:rPr lang="es-NI" sz="1800" b="1" u="sng" dirty="0">
                <a:latin typeface="Arial" pitchFamily="34" charset="0"/>
                <a:cs typeface="Arial" pitchFamily="34" charset="0"/>
              </a:rPr>
              <a:t>¿Cuándo se aprecia una moneda?</a:t>
            </a:r>
          </a:p>
          <a:p>
            <a:pPr algn="just">
              <a:buNone/>
            </a:pPr>
            <a:r>
              <a:rPr lang="es-NI" sz="1800" b="1" dirty="0">
                <a:latin typeface="Arial" pitchFamily="34" charset="0"/>
                <a:cs typeface="Arial" pitchFamily="34" charset="0"/>
              </a:rPr>
              <a:t>	 Cuando en un sistema de tipo de cambio flexible, la moneda resulta menos cara en relación con otras monedas. Es decir, una reducción en</a:t>
            </a:r>
            <a:endParaRPr lang="es-NI" sz="1800" b="1" i="1" dirty="0">
              <a:latin typeface="Arial" pitchFamily="34" charset="0"/>
              <a:cs typeface="Arial" pitchFamily="34" charset="0"/>
            </a:endParaRPr>
          </a:p>
          <a:p>
            <a:pPr algn="just">
              <a:buNone/>
            </a:pPr>
            <a:r>
              <a:rPr lang="es-NI" sz="1800" b="1" i="1" dirty="0">
                <a:latin typeface="Arial" pitchFamily="34" charset="0"/>
                <a:cs typeface="Arial" pitchFamily="34" charset="0"/>
              </a:rPr>
              <a:t>	</a:t>
            </a:r>
            <a:endParaRPr lang="es-NI" sz="1800" b="1" dirty="0">
              <a:latin typeface="Arial" pitchFamily="34" charset="0"/>
              <a:cs typeface="Arial" pitchFamily="34" charset="0"/>
            </a:endParaRPr>
          </a:p>
          <a:p>
            <a:pPr algn="just">
              <a:buNone/>
            </a:pPr>
            <a:endParaRPr lang="es-NI" sz="1800" b="1" dirty="0">
              <a:latin typeface="Arial" pitchFamily="34" charset="0"/>
              <a:cs typeface="Arial" pitchFamily="34" charset="0"/>
            </a:endParaRPr>
          </a:p>
          <a:p>
            <a:pPr algn="just">
              <a:buNone/>
            </a:pPr>
            <a:endParaRPr lang="es-NI" sz="1800" b="1" dirty="0">
              <a:latin typeface="Arial" pitchFamily="34" charset="0"/>
              <a:cs typeface="Arial" pitchFamily="34" charset="0"/>
            </a:endParaRPr>
          </a:p>
          <a:p>
            <a:pPr algn="just">
              <a:buNone/>
            </a:pPr>
            <a:endParaRPr lang="es-NI" sz="7200" b="1" dirty="0">
              <a:latin typeface="Arial" pitchFamily="34" charset="0"/>
              <a:cs typeface="Arial" pitchFamily="34" charset="0"/>
            </a:endParaRPr>
          </a:p>
          <a:p>
            <a:pPr algn="just">
              <a:buNone/>
            </a:pPr>
            <a:r>
              <a:rPr lang="es-NI" sz="7200" b="1" dirty="0">
                <a:latin typeface="Arial" pitchFamily="34" charset="0"/>
                <a:cs typeface="Arial" pitchFamily="34" charset="0"/>
              </a:rPr>
              <a:t>	</a:t>
            </a:r>
          </a:p>
          <a:p>
            <a:pPr algn="just"/>
            <a:endParaRPr lang="es-ES" sz="1900" dirty="0">
              <a:latin typeface="Arial" pitchFamily="34" charset="0"/>
              <a:cs typeface="Arial" pitchFamily="34" charset="0"/>
            </a:endParaRPr>
          </a:p>
          <a:p>
            <a:pPr>
              <a:buNone/>
            </a:pPr>
            <a:br>
              <a:rPr lang="es-ES" sz="1900" dirty="0"/>
            </a:br>
            <a:endParaRPr lang="es-ES" sz="19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7467600" cy="360040"/>
          </a:xfrm>
        </p:spPr>
        <p:txBody>
          <a:bodyPr>
            <a:noAutofit/>
          </a:bodyPr>
          <a:lstStyle/>
          <a:p>
            <a:pPr algn="ctr"/>
            <a:r>
              <a:rPr lang="es-NI" sz="2000" b="1" dirty="0">
                <a:latin typeface="Arial" pitchFamily="34" charset="0"/>
                <a:cs typeface="Arial" pitchFamily="34" charset="0"/>
              </a:rPr>
              <a:t>Características del mercado de divisas</a:t>
            </a:r>
            <a:endParaRPr lang="es-ES" sz="2000" dirty="0"/>
          </a:p>
        </p:txBody>
      </p:sp>
      <p:sp>
        <p:nvSpPr>
          <p:cNvPr id="3" name="2 Marcador de contenido"/>
          <p:cNvSpPr>
            <a:spLocks noGrp="1"/>
          </p:cNvSpPr>
          <p:nvPr>
            <p:ph sz="quarter" idx="1"/>
          </p:nvPr>
        </p:nvSpPr>
        <p:spPr>
          <a:xfrm>
            <a:off x="457200" y="548680"/>
            <a:ext cx="8219256" cy="6048672"/>
          </a:xfrm>
        </p:spPr>
        <p:txBody>
          <a:bodyPr>
            <a:noAutofit/>
          </a:bodyPr>
          <a:lstStyle/>
          <a:p>
            <a:pPr algn="just">
              <a:defRPr/>
            </a:pPr>
            <a:r>
              <a:rPr lang="es-NI" sz="1800" b="1" dirty="0">
                <a:solidFill>
                  <a:schemeClr val="tx1">
                    <a:lumMod val="75000"/>
                    <a:lumOff val="25000"/>
                  </a:schemeClr>
                </a:solidFill>
                <a:latin typeface="Arial" pitchFamily="34" charset="0"/>
                <a:cs typeface="Arial" pitchFamily="34" charset="0"/>
              </a:rPr>
              <a:t>Para las monedas principales, el mercado de divisas es global y centralizado.  Global, porque reúne la oferta y la demanda de todo el mundo.  Descentralizado, porque las transacciones se llevan a cabo en diferentes plazas.   Las plazas con mayor volumen de intercambio de divisas son las Bolsas de Londres, New York y Tokio.</a:t>
            </a:r>
          </a:p>
          <a:p>
            <a:pPr algn="just">
              <a:buNone/>
              <a:defRPr/>
            </a:pPr>
            <a:endParaRPr lang="es-NI" sz="1200" b="1" dirty="0">
              <a:solidFill>
                <a:schemeClr val="tx1">
                  <a:lumMod val="75000"/>
                  <a:lumOff val="25000"/>
                </a:schemeClr>
              </a:solidFill>
              <a:latin typeface="Arial" pitchFamily="34" charset="0"/>
              <a:cs typeface="Arial" pitchFamily="34" charset="0"/>
            </a:endParaRPr>
          </a:p>
          <a:p>
            <a:pPr algn="just" fontAlgn="auto">
              <a:spcAft>
                <a:spcPts val="0"/>
              </a:spcAft>
              <a:defRPr/>
            </a:pPr>
            <a:r>
              <a:rPr lang="es-NI" sz="1800" b="1" dirty="0">
                <a:solidFill>
                  <a:schemeClr val="tx1">
                    <a:lumMod val="75000"/>
                    <a:lumOff val="25000"/>
                  </a:schemeClr>
                </a:solidFill>
                <a:latin typeface="Arial" pitchFamily="34" charset="0"/>
                <a:cs typeface="Arial" pitchFamily="34" charset="0"/>
              </a:rPr>
              <a:t>Es un mercado continuo. Trabaja las 24 horas del día, excepto los fines de semana.  No hay precio de apertura ni precio de cierre. Los tipos de cambio varían con rapidez.</a:t>
            </a:r>
          </a:p>
          <a:p>
            <a:pPr algn="just" fontAlgn="auto">
              <a:spcAft>
                <a:spcPts val="0"/>
              </a:spcAft>
              <a:buNone/>
              <a:defRPr/>
            </a:pPr>
            <a:endParaRPr lang="es-NI" sz="1200" b="1" dirty="0">
              <a:solidFill>
                <a:schemeClr val="tx1">
                  <a:lumMod val="75000"/>
                  <a:lumOff val="25000"/>
                </a:schemeClr>
              </a:solidFill>
              <a:latin typeface="Arial" pitchFamily="34" charset="0"/>
              <a:cs typeface="Arial" pitchFamily="34" charset="0"/>
            </a:endParaRPr>
          </a:p>
          <a:p>
            <a:pPr algn="just" fontAlgn="auto">
              <a:spcAft>
                <a:spcPts val="0"/>
              </a:spcAft>
              <a:defRPr/>
            </a:pPr>
            <a:r>
              <a:rPr lang="es-NI" sz="1800" b="1" dirty="0">
                <a:solidFill>
                  <a:schemeClr val="tx1">
                    <a:lumMod val="75000"/>
                    <a:lumOff val="25000"/>
                  </a:schemeClr>
                </a:solidFill>
                <a:latin typeface="Arial" pitchFamily="34" charset="0"/>
                <a:cs typeface="Arial" pitchFamily="34" charset="0"/>
              </a:rPr>
              <a:t>El mercado es profundo y líquido.  Profundo, si el volumen (valor) de transacciones es grande.  Líquido, si el número de transacciones es grande. Cuando el mercado es líquido y profundo los precios son muy representativos.</a:t>
            </a:r>
          </a:p>
          <a:p>
            <a:pPr algn="just" fontAlgn="auto">
              <a:spcAft>
                <a:spcPts val="0"/>
              </a:spcAft>
              <a:buNone/>
              <a:defRPr/>
            </a:pPr>
            <a:endParaRPr lang="es-NI" sz="1200" b="1" dirty="0">
              <a:solidFill>
                <a:schemeClr val="tx1">
                  <a:lumMod val="75000"/>
                  <a:lumOff val="25000"/>
                </a:schemeClr>
              </a:solidFill>
              <a:latin typeface="Arial" pitchFamily="34" charset="0"/>
              <a:cs typeface="Arial" pitchFamily="34" charset="0"/>
            </a:endParaRPr>
          </a:p>
          <a:p>
            <a:pPr algn="just" fontAlgn="auto">
              <a:spcAft>
                <a:spcPts val="0"/>
              </a:spcAft>
              <a:defRPr/>
            </a:pPr>
            <a:r>
              <a:rPr lang="es-NI" sz="1800" b="1" dirty="0">
                <a:solidFill>
                  <a:schemeClr val="tx1">
                    <a:lumMod val="75000"/>
                    <a:lumOff val="25000"/>
                  </a:schemeClr>
                </a:solidFill>
                <a:latin typeface="Arial" pitchFamily="34" charset="0"/>
                <a:cs typeface="Arial" pitchFamily="34" charset="0"/>
              </a:rPr>
              <a:t>Es un mercado electrónico. Los participantes están interconectados por una sofisticada red de telecomunicaciones y por plataformas </a:t>
            </a:r>
            <a:r>
              <a:rPr lang="es-ES" sz="1800" b="1" dirty="0">
                <a:latin typeface="Arial" pitchFamily="34" charset="0"/>
                <a:cs typeface="Arial" pitchFamily="34" charset="0"/>
              </a:rPr>
              <a:t>forex,  programas que permiten operar en el mercado de divisas, es decir, recibir información y colocar diversos tipos de órdenes.</a:t>
            </a:r>
          </a:p>
          <a:p>
            <a:pPr algn="just">
              <a:buNone/>
              <a:defRPr/>
            </a:pPr>
            <a:r>
              <a:rPr lang="es-ES" sz="1800" b="1" dirty="0">
                <a:latin typeface="Arial" pitchFamily="34" charset="0"/>
                <a:cs typeface="Arial" pitchFamily="34" charset="0"/>
              </a:rPr>
              <a:t>	El mercado de divisas carece de una ubicación centralizada, opera como una red electrónica global de bancos, instituciones financieras y</a:t>
            </a:r>
          </a:p>
          <a:p>
            <a:pPr algn="just" fontAlgn="auto">
              <a:spcAft>
                <a:spcPts val="0"/>
              </a:spcAft>
              <a:defRPr/>
            </a:pPr>
            <a:endParaRPr lang="es-ES" sz="1800" dirty="0"/>
          </a:p>
          <a:p>
            <a:pPr algn="just">
              <a:buNone/>
              <a:defRPr/>
            </a:pPr>
            <a:endParaRPr lang="es-NI" sz="1200" b="1" dirty="0">
              <a:solidFill>
                <a:schemeClr val="tx1">
                  <a:lumMod val="75000"/>
                  <a:lumOff val="25000"/>
                </a:schemeClr>
              </a:solidFill>
              <a:latin typeface="Arial" pitchFamily="34" charset="0"/>
              <a:cs typeface="Arial"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576064"/>
          </a:xfrm>
        </p:spPr>
        <p:txBody>
          <a:bodyPr>
            <a:normAutofit fontScale="90000"/>
          </a:bodyPr>
          <a:lstStyle/>
          <a:p>
            <a:pPr algn="ctr"/>
            <a:r>
              <a:rPr lang="es-NI" sz="2000" b="1" dirty="0">
                <a:solidFill>
                  <a:schemeClr val="tx1"/>
                </a:solidFill>
                <a:latin typeface="Arial" pitchFamily="34" charset="0"/>
                <a:cs typeface="Arial" pitchFamily="34" charset="0"/>
              </a:rPr>
              <a:t>Variaciones del precio de las divisas </a:t>
            </a:r>
            <a:br>
              <a:rPr lang="es-NI" sz="2000" b="1" dirty="0">
                <a:solidFill>
                  <a:schemeClr val="tx1"/>
                </a:solidFill>
                <a:latin typeface="Arial" pitchFamily="34" charset="0"/>
                <a:cs typeface="Arial" pitchFamily="34" charset="0"/>
              </a:rPr>
            </a:br>
            <a:r>
              <a:rPr lang="es-NI" sz="2000" b="1" dirty="0">
                <a:solidFill>
                  <a:schemeClr val="tx1"/>
                </a:solidFill>
                <a:latin typeface="Arial" pitchFamily="34" charset="0"/>
                <a:cs typeface="Arial" pitchFamily="34" charset="0"/>
              </a:rPr>
              <a:t>depreciación, apreciación, devaluación y revaluación</a:t>
            </a:r>
            <a:endParaRPr lang="es-ES" sz="2000" dirty="0">
              <a:solidFill>
                <a:schemeClr val="tx1"/>
              </a:solidFill>
            </a:endParaRPr>
          </a:p>
        </p:txBody>
      </p:sp>
      <p:sp>
        <p:nvSpPr>
          <p:cNvPr id="3" name="2 Marcador de contenido"/>
          <p:cNvSpPr>
            <a:spLocks noGrp="1"/>
          </p:cNvSpPr>
          <p:nvPr>
            <p:ph sz="quarter" idx="1"/>
          </p:nvPr>
        </p:nvSpPr>
        <p:spPr>
          <a:xfrm>
            <a:off x="395536" y="881336"/>
            <a:ext cx="8352928" cy="5716016"/>
          </a:xfrm>
        </p:spPr>
        <p:txBody>
          <a:bodyPr>
            <a:normAutofit fontScale="25000" lnSpcReduction="20000"/>
          </a:bodyPr>
          <a:lstStyle/>
          <a:p>
            <a:pPr algn="just"/>
            <a:r>
              <a:rPr lang="es-NI" sz="7200" b="1" dirty="0">
                <a:latin typeface="Arial" pitchFamily="34" charset="0"/>
                <a:cs typeface="Arial" pitchFamily="34" charset="0"/>
              </a:rPr>
              <a:t>el valor de una moneda respecto a otra. Por ejemplo, si la cotización estadounidense 1 EUR = 0.9114 USD baja a 1 EUR = 0.8952, el dólar se ha </a:t>
            </a:r>
            <a:r>
              <a:rPr lang="es-NI" sz="7200" b="1" i="1" dirty="0">
                <a:solidFill>
                  <a:srgbClr val="FF0000"/>
                </a:solidFill>
                <a:latin typeface="Arial" pitchFamily="34" charset="0"/>
                <a:cs typeface="Arial" pitchFamily="34" charset="0"/>
              </a:rPr>
              <a:t>apreciado </a:t>
            </a:r>
            <a:r>
              <a:rPr lang="es-NI" sz="7200" b="1" dirty="0">
                <a:latin typeface="Arial" pitchFamily="34" charset="0"/>
                <a:cs typeface="Arial" pitchFamily="34" charset="0"/>
              </a:rPr>
              <a:t>1.81% ((1÷0.8952)÷(1÷0.9114)-1x100) con respecto al euro; el euro se ha </a:t>
            </a:r>
            <a:r>
              <a:rPr lang="es-NI" sz="7200" b="1" i="1" dirty="0">
                <a:solidFill>
                  <a:srgbClr val="FF0000"/>
                </a:solidFill>
                <a:latin typeface="Arial" pitchFamily="34" charset="0"/>
                <a:cs typeface="Arial" pitchFamily="34" charset="0"/>
              </a:rPr>
              <a:t>depreciado </a:t>
            </a:r>
            <a:r>
              <a:rPr lang="es-NI" sz="7200" b="1" dirty="0">
                <a:latin typeface="Arial" pitchFamily="34" charset="0"/>
                <a:cs typeface="Arial" pitchFamily="34" charset="0"/>
              </a:rPr>
              <a:t>-1.78% ((0.8952÷0.9114) con respecto al dólar.</a:t>
            </a:r>
          </a:p>
          <a:p>
            <a:pPr algn="just">
              <a:buNone/>
            </a:pPr>
            <a:endParaRPr lang="es-NI" sz="7200" b="1" dirty="0">
              <a:latin typeface="Arial" pitchFamily="34" charset="0"/>
              <a:cs typeface="Arial" pitchFamily="34" charset="0"/>
            </a:endParaRPr>
          </a:p>
          <a:p>
            <a:pPr algn="just"/>
            <a:r>
              <a:rPr lang="es-NI" sz="7200" b="1" dirty="0">
                <a:latin typeface="Arial" pitchFamily="34" charset="0"/>
                <a:cs typeface="Arial" pitchFamily="34" charset="0"/>
              </a:rPr>
              <a:t>¿Qué efectos tiene la </a:t>
            </a:r>
            <a:r>
              <a:rPr lang="es-NI" sz="7200" b="1" i="1" dirty="0">
                <a:solidFill>
                  <a:srgbClr val="FF0000"/>
                </a:solidFill>
                <a:latin typeface="Arial" pitchFamily="34" charset="0"/>
                <a:cs typeface="Arial" pitchFamily="34" charset="0"/>
              </a:rPr>
              <a:t>apreciación</a:t>
            </a:r>
            <a:r>
              <a:rPr lang="es-NI" sz="7200" b="1" i="1" dirty="0">
                <a:latin typeface="Arial" pitchFamily="34" charset="0"/>
                <a:cs typeface="Arial" pitchFamily="34" charset="0"/>
              </a:rPr>
              <a:t>?</a:t>
            </a:r>
          </a:p>
          <a:p>
            <a:pPr algn="just">
              <a:buNone/>
            </a:pPr>
            <a:r>
              <a:rPr lang="es-NI" sz="7200" b="1" dirty="0">
                <a:latin typeface="Arial" pitchFamily="34" charset="0"/>
                <a:cs typeface="Arial" pitchFamily="34" charset="0"/>
              </a:rPr>
              <a:t>	- Abarata los productos nacionales para los extranjeros</a:t>
            </a:r>
          </a:p>
          <a:p>
            <a:pPr algn="just">
              <a:buNone/>
            </a:pPr>
            <a:r>
              <a:rPr lang="es-NI" sz="7200" b="1" dirty="0">
                <a:latin typeface="Arial" pitchFamily="34" charset="0"/>
                <a:cs typeface="Arial" pitchFamily="34" charset="0"/>
              </a:rPr>
              <a:t>	- Encarece los productos extranjeros para los nacionales</a:t>
            </a:r>
          </a:p>
          <a:p>
            <a:pPr algn="just">
              <a:buNone/>
            </a:pPr>
            <a:r>
              <a:rPr lang="es-NI" sz="7200" b="1" dirty="0">
                <a:latin typeface="Arial" pitchFamily="34" charset="0"/>
                <a:cs typeface="Arial" pitchFamily="34" charset="0"/>
              </a:rPr>
              <a:t>	- Pérdida de competitividad</a:t>
            </a:r>
          </a:p>
          <a:p>
            <a:pPr algn="just">
              <a:buNone/>
            </a:pPr>
            <a:endParaRPr lang="es-NI" sz="7200" b="1" dirty="0">
              <a:latin typeface="Arial" pitchFamily="34" charset="0"/>
              <a:cs typeface="Arial" pitchFamily="34" charset="0"/>
            </a:endParaRPr>
          </a:p>
          <a:p>
            <a:pPr algn="just"/>
            <a:r>
              <a:rPr lang="es-NI" sz="7200" b="1" dirty="0">
                <a:latin typeface="Arial" pitchFamily="34" charset="0"/>
                <a:cs typeface="Arial" pitchFamily="34" charset="0"/>
              </a:rPr>
              <a:t>¿</a:t>
            </a:r>
            <a:r>
              <a:rPr lang="es-NI" sz="7200" b="1" u="sng" dirty="0">
                <a:latin typeface="Arial" pitchFamily="34" charset="0"/>
                <a:cs typeface="Arial" pitchFamily="34" charset="0"/>
              </a:rPr>
              <a:t>Cuándo se devalúa una moneda</a:t>
            </a:r>
            <a:r>
              <a:rPr lang="es-NI" sz="7200" b="1" dirty="0">
                <a:latin typeface="Arial" pitchFamily="34" charset="0"/>
                <a:cs typeface="Arial" pitchFamily="34" charset="0"/>
              </a:rPr>
              <a:t>?</a:t>
            </a:r>
          </a:p>
          <a:p>
            <a:pPr algn="just">
              <a:buNone/>
            </a:pPr>
            <a:r>
              <a:rPr lang="es-NI" sz="7200" b="1" dirty="0">
                <a:latin typeface="Arial" pitchFamily="34" charset="0"/>
                <a:cs typeface="Arial" pitchFamily="34" charset="0"/>
              </a:rPr>
              <a:t>	- Cuando en un sistema de tipo de cambio fijo las autoridades oficiales incrementan el precio de las monedas extranjeras. Por ejemplo, si el TC del USD pasa de 28.40 NIO por USD a 30.00 USD, el dólar se ha </a:t>
            </a:r>
            <a:r>
              <a:rPr lang="es-NI" sz="7200" b="1" i="1" dirty="0">
                <a:solidFill>
                  <a:srgbClr val="FF0000"/>
                </a:solidFill>
                <a:latin typeface="Arial" pitchFamily="34" charset="0"/>
                <a:cs typeface="Arial" pitchFamily="34" charset="0"/>
              </a:rPr>
              <a:t>apreciado </a:t>
            </a:r>
            <a:r>
              <a:rPr lang="es-NI" sz="7200" b="1" dirty="0">
                <a:latin typeface="Arial" pitchFamily="34" charset="0"/>
                <a:cs typeface="Arial" pitchFamily="34" charset="0"/>
              </a:rPr>
              <a:t>5.63 % ((30.00÷28.40)-1x100) con respecto al córdoba.  En cambio, el córdoba se ha </a:t>
            </a:r>
            <a:r>
              <a:rPr lang="es-NI" sz="7200" b="1" i="1" dirty="0">
                <a:solidFill>
                  <a:srgbClr val="FF0000"/>
                </a:solidFill>
                <a:latin typeface="Arial" pitchFamily="34" charset="0"/>
                <a:cs typeface="Arial" pitchFamily="34" charset="0"/>
              </a:rPr>
              <a:t>depreciado </a:t>
            </a:r>
            <a:r>
              <a:rPr lang="es-NI" sz="7200" b="1" dirty="0">
                <a:latin typeface="Arial" pitchFamily="34" charset="0"/>
                <a:cs typeface="Arial" pitchFamily="34" charset="0"/>
              </a:rPr>
              <a:t>- 1.41% ((1÷30.00)÷(1÷28.40)-1x100) con respecto al dólar.  Cada vez se necesitan más córdobas para comprar un dólar. </a:t>
            </a:r>
          </a:p>
          <a:p>
            <a:pPr algn="just">
              <a:buNone/>
            </a:pPr>
            <a:r>
              <a:rPr lang="es-NI" sz="7200" b="1" dirty="0">
                <a:latin typeface="Arial" pitchFamily="34" charset="0"/>
                <a:cs typeface="Arial" pitchFamily="34" charset="0"/>
              </a:rPr>
              <a:t>	</a:t>
            </a:r>
          </a:p>
          <a:p>
            <a:pPr algn="just"/>
            <a:r>
              <a:rPr lang="es-NI" sz="7200" b="1" dirty="0">
                <a:latin typeface="Arial" pitchFamily="34" charset="0"/>
                <a:cs typeface="Arial" pitchFamily="34" charset="0"/>
              </a:rPr>
              <a:t>¿Qué efectos tiene la </a:t>
            </a:r>
            <a:r>
              <a:rPr lang="es-NI" sz="7200" b="1" i="1" dirty="0">
                <a:solidFill>
                  <a:srgbClr val="FF0000"/>
                </a:solidFill>
                <a:latin typeface="Arial" pitchFamily="34" charset="0"/>
                <a:cs typeface="Arial" pitchFamily="34" charset="0"/>
              </a:rPr>
              <a:t>devaluación </a:t>
            </a:r>
            <a:r>
              <a:rPr lang="es-NI" sz="7200" b="1" dirty="0">
                <a:latin typeface="Arial" pitchFamily="34" charset="0"/>
                <a:cs typeface="Arial" pitchFamily="34" charset="0"/>
              </a:rPr>
              <a:t>de la moneda</a:t>
            </a:r>
            <a:r>
              <a:rPr lang="es-NI" sz="7200" b="1" i="1" dirty="0">
                <a:latin typeface="Arial" pitchFamily="34" charset="0"/>
                <a:cs typeface="Arial" pitchFamily="34" charset="0"/>
              </a:rPr>
              <a:t>?</a:t>
            </a:r>
          </a:p>
          <a:p>
            <a:pPr algn="just">
              <a:buNone/>
            </a:pPr>
            <a:r>
              <a:rPr lang="es-NI" sz="7200" b="1" dirty="0">
                <a:latin typeface="Arial" pitchFamily="34" charset="0"/>
                <a:cs typeface="Arial" pitchFamily="34" charset="0"/>
              </a:rPr>
              <a:t>	 - Los extranjeros pagan menos por la moneda devaluada</a:t>
            </a:r>
          </a:p>
          <a:p>
            <a:pPr algn="just">
              <a:buNone/>
            </a:pPr>
            <a:r>
              <a:rPr lang="es-NI" sz="7200" b="1" dirty="0">
                <a:latin typeface="Arial" pitchFamily="34" charset="0"/>
                <a:cs typeface="Arial" pitchFamily="34" charset="0"/>
              </a:rPr>
              <a:t>	</a:t>
            </a:r>
          </a:p>
          <a:p>
            <a:pPr algn="just">
              <a:buNone/>
            </a:pPr>
            <a:r>
              <a:rPr lang="es-NI" sz="7200" b="1" i="1" dirty="0">
                <a:latin typeface="Arial" pitchFamily="34" charset="0"/>
                <a:cs typeface="Arial" pitchFamily="34" charset="0"/>
              </a:rPr>
              <a:t>	</a:t>
            </a:r>
            <a:endParaRPr lang="es-NI" sz="7200" b="1" dirty="0">
              <a:latin typeface="Arial" pitchFamily="34" charset="0"/>
              <a:cs typeface="Arial" pitchFamily="34" charset="0"/>
            </a:endParaRPr>
          </a:p>
          <a:p>
            <a:pPr algn="just">
              <a:buNone/>
            </a:pPr>
            <a:endParaRPr lang="es-NI" sz="1800" b="1" dirty="0">
              <a:latin typeface="Arial" pitchFamily="34" charset="0"/>
              <a:cs typeface="Arial" pitchFamily="34" charset="0"/>
            </a:endParaRPr>
          </a:p>
          <a:p>
            <a:pPr algn="just">
              <a:buNone/>
            </a:pPr>
            <a:endParaRPr lang="es-NI" sz="1800" b="1" dirty="0">
              <a:latin typeface="Arial" pitchFamily="34" charset="0"/>
              <a:cs typeface="Arial" pitchFamily="34" charset="0"/>
            </a:endParaRPr>
          </a:p>
          <a:p>
            <a:pPr algn="just">
              <a:buNone/>
            </a:pPr>
            <a:endParaRPr lang="es-NI" sz="7200" b="1" dirty="0">
              <a:latin typeface="Arial" pitchFamily="34" charset="0"/>
              <a:cs typeface="Arial" pitchFamily="34" charset="0"/>
            </a:endParaRPr>
          </a:p>
          <a:p>
            <a:pPr algn="just">
              <a:buNone/>
            </a:pPr>
            <a:r>
              <a:rPr lang="es-NI" sz="7200" b="1" dirty="0">
                <a:latin typeface="Arial" pitchFamily="34" charset="0"/>
                <a:cs typeface="Arial" pitchFamily="34" charset="0"/>
              </a:rPr>
              <a:t>	</a:t>
            </a:r>
          </a:p>
          <a:p>
            <a:pPr algn="just"/>
            <a:endParaRPr lang="es-ES" sz="1900" dirty="0">
              <a:latin typeface="Arial" pitchFamily="34" charset="0"/>
              <a:cs typeface="Arial" pitchFamily="34" charset="0"/>
            </a:endParaRPr>
          </a:p>
          <a:p>
            <a:pPr>
              <a:buNone/>
            </a:pPr>
            <a:br>
              <a:rPr lang="es-ES" sz="1900" dirty="0"/>
            </a:br>
            <a:endParaRPr lang="es-ES" sz="19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576064"/>
          </a:xfrm>
        </p:spPr>
        <p:txBody>
          <a:bodyPr>
            <a:normAutofit fontScale="90000"/>
          </a:bodyPr>
          <a:lstStyle/>
          <a:p>
            <a:pPr algn="ctr"/>
            <a:r>
              <a:rPr lang="es-NI" sz="2000" b="1" dirty="0">
                <a:solidFill>
                  <a:schemeClr val="tx1"/>
                </a:solidFill>
                <a:latin typeface="Arial" pitchFamily="34" charset="0"/>
                <a:cs typeface="Arial" pitchFamily="34" charset="0"/>
              </a:rPr>
              <a:t>Variaciones del precio de las divisas </a:t>
            </a:r>
            <a:br>
              <a:rPr lang="es-NI" sz="2000" b="1" dirty="0">
                <a:solidFill>
                  <a:schemeClr val="tx1"/>
                </a:solidFill>
                <a:latin typeface="Arial" pitchFamily="34" charset="0"/>
                <a:cs typeface="Arial" pitchFamily="34" charset="0"/>
              </a:rPr>
            </a:br>
            <a:r>
              <a:rPr lang="es-NI" sz="2000" b="1" dirty="0">
                <a:solidFill>
                  <a:schemeClr val="tx1"/>
                </a:solidFill>
                <a:latin typeface="Arial" pitchFamily="34" charset="0"/>
                <a:cs typeface="Arial" pitchFamily="34" charset="0"/>
              </a:rPr>
              <a:t>depreciación, apreciación, devaluación y revaluación</a:t>
            </a:r>
            <a:endParaRPr lang="es-ES" sz="2000" dirty="0">
              <a:solidFill>
                <a:schemeClr val="tx1"/>
              </a:solidFill>
            </a:endParaRPr>
          </a:p>
        </p:txBody>
      </p:sp>
      <p:sp>
        <p:nvSpPr>
          <p:cNvPr id="3" name="2 Marcador de contenido"/>
          <p:cNvSpPr>
            <a:spLocks noGrp="1"/>
          </p:cNvSpPr>
          <p:nvPr>
            <p:ph sz="quarter" idx="1"/>
          </p:nvPr>
        </p:nvSpPr>
        <p:spPr>
          <a:xfrm>
            <a:off x="395536" y="836712"/>
            <a:ext cx="8352928" cy="5760640"/>
          </a:xfrm>
        </p:spPr>
        <p:txBody>
          <a:bodyPr>
            <a:noAutofit/>
          </a:bodyPr>
          <a:lstStyle/>
          <a:p>
            <a:pPr algn="just">
              <a:buNone/>
            </a:pPr>
            <a:r>
              <a:rPr lang="es-NI" sz="1800" b="1" dirty="0">
                <a:latin typeface="Arial" pitchFamily="34" charset="0"/>
                <a:cs typeface="Arial" pitchFamily="34" charset="0"/>
              </a:rPr>
              <a:t>	- Los nacionales pagan más las monedas extranjeras</a:t>
            </a:r>
          </a:p>
          <a:p>
            <a:pPr algn="just">
              <a:buNone/>
            </a:pPr>
            <a:r>
              <a:rPr lang="es-NI" sz="1800" b="1" dirty="0">
                <a:latin typeface="Arial" pitchFamily="34" charset="0"/>
                <a:cs typeface="Arial" pitchFamily="34" charset="0"/>
              </a:rPr>
              <a:t>	- Se reduce el precio de las exportaciones</a:t>
            </a:r>
          </a:p>
          <a:p>
            <a:pPr algn="just">
              <a:buNone/>
            </a:pPr>
            <a:r>
              <a:rPr lang="es-NI" sz="1800" b="1" dirty="0">
                <a:latin typeface="Arial" pitchFamily="34" charset="0"/>
                <a:cs typeface="Arial" pitchFamily="34" charset="0"/>
              </a:rPr>
              <a:t>	- Se incrementa el precio de las importaciones</a:t>
            </a:r>
          </a:p>
          <a:p>
            <a:pPr algn="just">
              <a:buNone/>
            </a:pPr>
            <a:endParaRPr lang="es-NI" sz="1200" b="1" dirty="0">
              <a:latin typeface="Arial" pitchFamily="34" charset="0"/>
              <a:cs typeface="Arial" pitchFamily="34" charset="0"/>
            </a:endParaRPr>
          </a:p>
          <a:p>
            <a:pPr algn="just"/>
            <a:r>
              <a:rPr lang="es-NI" sz="1800" b="1" u="sng" dirty="0">
                <a:latin typeface="Arial" pitchFamily="34" charset="0"/>
                <a:cs typeface="Arial" pitchFamily="34" charset="0"/>
              </a:rPr>
              <a:t>¿Cuándo se revalúa una moneda?</a:t>
            </a:r>
          </a:p>
          <a:p>
            <a:pPr algn="just">
              <a:buNone/>
            </a:pPr>
            <a:r>
              <a:rPr lang="es-NI" sz="1800" b="1" dirty="0">
                <a:latin typeface="Arial" pitchFamily="34" charset="0"/>
                <a:cs typeface="Arial" pitchFamily="34" charset="0"/>
              </a:rPr>
              <a:t>	- Cuando el Banco Central disminuye el precio de las monedas extranjeras.  Es lo contrario de una devaluación.</a:t>
            </a:r>
          </a:p>
          <a:p>
            <a:pPr algn="just">
              <a:buNone/>
            </a:pPr>
            <a:r>
              <a:rPr lang="es-NI" sz="1800" b="1" i="1" dirty="0">
                <a:latin typeface="Arial" pitchFamily="34" charset="0"/>
                <a:cs typeface="Arial" pitchFamily="34" charset="0"/>
              </a:rPr>
              <a:t>	- </a:t>
            </a:r>
            <a:r>
              <a:rPr lang="es-NI" sz="1800" b="1" dirty="0">
                <a:latin typeface="Arial" pitchFamily="34" charset="0"/>
                <a:cs typeface="Arial" pitchFamily="34" charset="0"/>
              </a:rPr>
              <a:t>Los extranjeros pagan más por la moneda nacional</a:t>
            </a:r>
          </a:p>
          <a:p>
            <a:pPr algn="just">
              <a:buNone/>
            </a:pPr>
            <a:r>
              <a:rPr lang="es-NI" sz="1800" b="1" dirty="0">
                <a:latin typeface="Arial" pitchFamily="34" charset="0"/>
                <a:cs typeface="Arial" pitchFamily="34" charset="0"/>
              </a:rPr>
              <a:t>	- Los nacionales pagan menos por la moneda extranjera</a:t>
            </a:r>
          </a:p>
          <a:p>
            <a:pPr algn="just">
              <a:buNone/>
            </a:pPr>
            <a:r>
              <a:rPr lang="es-NI" sz="7200" b="1" i="1" dirty="0">
                <a:latin typeface="Arial" pitchFamily="34" charset="0"/>
                <a:cs typeface="Arial" pitchFamily="34" charset="0"/>
              </a:rPr>
              <a:t>	</a:t>
            </a:r>
            <a:endParaRPr lang="es-NI" sz="7200" b="1" dirty="0">
              <a:latin typeface="Arial" pitchFamily="34" charset="0"/>
              <a:cs typeface="Arial" pitchFamily="34" charset="0"/>
            </a:endParaRPr>
          </a:p>
          <a:p>
            <a:pPr algn="just">
              <a:buNone/>
            </a:pPr>
            <a:endParaRPr lang="es-NI" sz="1800" b="1" dirty="0">
              <a:latin typeface="Arial" pitchFamily="34" charset="0"/>
              <a:cs typeface="Arial" pitchFamily="34" charset="0"/>
            </a:endParaRPr>
          </a:p>
          <a:p>
            <a:pPr algn="just">
              <a:buNone/>
            </a:pPr>
            <a:endParaRPr lang="es-NI" sz="1800" b="1" dirty="0">
              <a:latin typeface="Arial" pitchFamily="34" charset="0"/>
              <a:cs typeface="Arial" pitchFamily="34" charset="0"/>
            </a:endParaRPr>
          </a:p>
          <a:p>
            <a:pPr algn="just">
              <a:buNone/>
            </a:pPr>
            <a:endParaRPr lang="es-NI" sz="7200" b="1" dirty="0">
              <a:latin typeface="Arial" pitchFamily="34" charset="0"/>
              <a:cs typeface="Arial" pitchFamily="34" charset="0"/>
            </a:endParaRPr>
          </a:p>
          <a:p>
            <a:pPr algn="just">
              <a:buNone/>
            </a:pPr>
            <a:r>
              <a:rPr lang="es-NI" sz="7200" b="1" dirty="0">
                <a:latin typeface="Arial" pitchFamily="34" charset="0"/>
                <a:cs typeface="Arial" pitchFamily="34" charset="0"/>
              </a:rPr>
              <a:t>	</a:t>
            </a:r>
          </a:p>
          <a:p>
            <a:pPr algn="just"/>
            <a:endParaRPr lang="es-ES" sz="1900" dirty="0">
              <a:latin typeface="Arial" pitchFamily="34" charset="0"/>
              <a:cs typeface="Arial" pitchFamily="34" charset="0"/>
            </a:endParaRPr>
          </a:p>
          <a:p>
            <a:pPr>
              <a:buNone/>
            </a:pPr>
            <a:br>
              <a:rPr lang="es-ES" sz="1900" dirty="0"/>
            </a:br>
            <a:endParaRPr lang="es-ES" sz="19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solidFill>
                <a:latin typeface="Arial" pitchFamily="34" charset="0"/>
                <a:cs typeface="Arial" pitchFamily="34" charset="0"/>
              </a:rPr>
              <a:t>Arbitraje de divisas</a:t>
            </a:r>
            <a:endParaRPr lang="es-ES" sz="2000" dirty="0">
              <a:solidFill>
                <a:schemeClr val="tx1"/>
              </a:solidFill>
            </a:endParaRPr>
          </a:p>
        </p:txBody>
      </p:sp>
      <p:sp>
        <p:nvSpPr>
          <p:cNvPr id="3" name="2 Marcador de contenido"/>
          <p:cNvSpPr>
            <a:spLocks noGrp="1"/>
          </p:cNvSpPr>
          <p:nvPr>
            <p:ph sz="quarter" idx="1"/>
          </p:nvPr>
        </p:nvSpPr>
        <p:spPr>
          <a:xfrm>
            <a:off x="457200" y="692696"/>
            <a:ext cx="8291264" cy="5976664"/>
          </a:xfrm>
        </p:spPr>
        <p:txBody>
          <a:bodyPr>
            <a:noAutofit/>
          </a:bodyPr>
          <a:lstStyle/>
          <a:p>
            <a:pPr algn="just">
              <a:buNone/>
            </a:pPr>
            <a:r>
              <a:rPr lang="es-NI" sz="2100" b="1" dirty="0">
                <a:latin typeface="Arial" pitchFamily="34" charset="0"/>
                <a:cs typeface="Arial" pitchFamily="34" charset="0"/>
              </a:rPr>
              <a:t>	</a:t>
            </a:r>
            <a:r>
              <a:rPr lang="es-NI" sz="1800" b="1" dirty="0">
                <a:latin typeface="Arial" pitchFamily="34" charset="0"/>
                <a:cs typeface="Arial" pitchFamily="34" charset="0"/>
              </a:rPr>
              <a:t>¿Qué es arbitraje?</a:t>
            </a:r>
          </a:p>
          <a:p>
            <a:pPr algn="just">
              <a:buNone/>
            </a:pPr>
            <a:r>
              <a:rPr lang="es-NI" sz="1800" b="1" dirty="0">
                <a:latin typeface="Arial" pitchFamily="34" charset="0"/>
                <a:cs typeface="Arial" pitchFamily="34" charset="0"/>
              </a:rPr>
              <a:t>	-  Comprar y vender simultáneamente un activo en dos mercados diferentes para aprovechar la discrepancia de precios entre estos dos mercados.    Arbitraje = comprar barato, vender caro.</a:t>
            </a:r>
          </a:p>
          <a:p>
            <a:pPr algn="just">
              <a:buNone/>
            </a:pPr>
            <a:r>
              <a:rPr lang="es-NI" sz="1800" b="1" dirty="0">
                <a:latin typeface="Arial" pitchFamily="34" charset="0"/>
                <a:cs typeface="Arial" pitchFamily="34" charset="0"/>
              </a:rPr>
              <a:t>	Si diferencia de precios &gt; Costo de transacción → Arbitrajista obtiene ganancia</a:t>
            </a:r>
          </a:p>
          <a:p>
            <a:pPr algn="just">
              <a:buNone/>
            </a:pPr>
            <a:endParaRPr lang="es-NI" sz="1200" b="1" dirty="0">
              <a:latin typeface="Arial" pitchFamily="34" charset="0"/>
              <a:cs typeface="Arial" pitchFamily="34" charset="0"/>
            </a:endParaRPr>
          </a:p>
          <a:p>
            <a:pPr algn="just">
              <a:buNone/>
            </a:pPr>
            <a:r>
              <a:rPr lang="es-NI" sz="1200" b="1" dirty="0">
                <a:latin typeface="Arial" pitchFamily="34" charset="0"/>
                <a:cs typeface="Arial" pitchFamily="34" charset="0"/>
              </a:rPr>
              <a:t>	</a:t>
            </a:r>
            <a:r>
              <a:rPr lang="es-NI" sz="1800" b="1" dirty="0">
                <a:latin typeface="Arial" pitchFamily="34" charset="0"/>
                <a:cs typeface="Arial" pitchFamily="34" charset="0"/>
              </a:rPr>
              <a:t>El arbitraje de divisas es la actividad principal de los agentes de divisas especializados (arbitrajistas), pero en su gran mayoría es una actividad secundaria de los agentes bancarios y no bancarios cuyo giro principal es la compra y venta de divisas.</a:t>
            </a:r>
            <a:endParaRPr lang="es-NI" sz="1200" b="1" dirty="0">
              <a:latin typeface="Arial" pitchFamily="34" charset="0"/>
              <a:cs typeface="Arial" pitchFamily="34" charset="0"/>
            </a:endParaRPr>
          </a:p>
          <a:p>
            <a:pPr algn="just">
              <a:buNone/>
            </a:pPr>
            <a:r>
              <a:rPr lang="es-NI" sz="3300" b="1" dirty="0">
                <a:latin typeface="Arial" pitchFamily="34" charset="0"/>
                <a:cs typeface="Arial" pitchFamily="34" charset="0"/>
              </a:rPr>
              <a:t>	</a:t>
            </a:r>
            <a:r>
              <a:rPr lang="es-NI" sz="1800" b="1" dirty="0">
                <a:latin typeface="Arial" pitchFamily="34" charset="0"/>
                <a:cs typeface="Arial" pitchFamily="34" charset="0"/>
              </a:rPr>
              <a:t>El  arbitrajista no corre ningún riesgo porque compra y vende en el mismo instante, por eso no usa fondos propios pues vende antes de liquidar la compra.  </a:t>
            </a:r>
          </a:p>
          <a:p>
            <a:pPr algn="just">
              <a:buNone/>
            </a:pPr>
            <a:endParaRPr lang="es-NI" sz="1200" b="1" dirty="0">
              <a:latin typeface="Arial" pitchFamily="34" charset="0"/>
              <a:cs typeface="Arial" pitchFamily="34" charset="0"/>
            </a:endParaRPr>
          </a:p>
          <a:p>
            <a:pPr algn="just"/>
            <a:r>
              <a:rPr lang="es-NI" sz="1800" b="1" dirty="0">
                <a:latin typeface="Arial" pitchFamily="34" charset="0"/>
                <a:cs typeface="Arial" pitchFamily="34" charset="0"/>
              </a:rPr>
              <a:t>¿Qué es arbitraje de dos puntos?</a:t>
            </a:r>
          </a:p>
          <a:p>
            <a:pPr algn="just">
              <a:buNone/>
            </a:pPr>
            <a:r>
              <a:rPr lang="es-NI" sz="1800" b="1" dirty="0">
                <a:latin typeface="Arial" pitchFamily="34" charset="0"/>
                <a:cs typeface="Arial" pitchFamily="34" charset="0"/>
              </a:rPr>
              <a:t>	- Aprovechar la diferencia de precio de la misma moneda en dos mercados o la diferencia de precios de dos vendedores en el mismo mercado.</a:t>
            </a:r>
          </a:p>
          <a:p>
            <a:pPr algn="just">
              <a:buNone/>
            </a:pPr>
            <a:r>
              <a:rPr lang="es-NI" sz="1800" b="1" dirty="0">
                <a:latin typeface="Arial" pitchFamily="34" charset="0"/>
                <a:cs typeface="Arial" pitchFamily="34" charset="0"/>
              </a:rPr>
              <a:t>	</a:t>
            </a:r>
            <a:endParaRPr lang="es-NI" sz="2900" b="1" dirty="0">
              <a:latin typeface="Arial" pitchFamily="34" charset="0"/>
              <a:cs typeface="Arial" pitchFamily="34" charset="0"/>
            </a:endParaRPr>
          </a:p>
          <a:p>
            <a:pPr algn="just">
              <a:buNone/>
            </a:pPr>
            <a:endParaRPr lang="es-NI" sz="2900" b="1" dirty="0">
              <a:latin typeface="Arial" pitchFamily="34" charset="0"/>
              <a:cs typeface="Arial" pitchFamily="34" charset="0"/>
            </a:endParaRPr>
          </a:p>
          <a:p>
            <a:pPr algn="just">
              <a:buNone/>
            </a:pPr>
            <a:endParaRPr lang="es-NI" sz="2900" b="1" dirty="0">
              <a:latin typeface="Arial" pitchFamily="34" charset="0"/>
              <a:cs typeface="Arial" pitchFamily="34" charset="0"/>
            </a:endParaRPr>
          </a:p>
          <a:p>
            <a:pPr algn="just">
              <a:buNone/>
            </a:pPr>
            <a:r>
              <a:rPr lang="es-NI" sz="2900" b="1" dirty="0">
                <a:latin typeface="Arial" pitchFamily="34" charset="0"/>
                <a:cs typeface="Arial" pitchFamily="34" charset="0"/>
              </a:rPr>
              <a:t>	</a:t>
            </a:r>
          </a:p>
          <a:p>
            <a:pPr algn="just">
              <a:buNone/>
            </a:pPr>
            <a:r>
              <a:rPr lang="es-NI" sz="2900" b="1" dirty="0">
                <a:latin typeface="Arial" pitchFamily="34" charset="0"/>
                <a:cs typeface="Arial" pitchFamily="34" charset="0"/>
              </a:rPr>
              <a:t>	</a:t>
            </a:r>
            <a:endParaRPr lang="es-NI" sz="2900" b="1" i="1" dirty="0">
              <a:latin typeface="Arial" pitchFamily="34" charset="0"/>
              <a:cs typeface="Arial" pitchFamily="34" charset="0"/>
            </a:endParaRPr>
          </a:p>
          <a:p>
            <a:pPr algn="just">
              <a:buNone/>
            </a:pPr>
            <a:r>
              <a:rPr lang="es-NI" sz="2900" b="1" i="1" dirty="0">
                <a:latin typeface="Arial" pitchFamily="34" charset="0"/>
                <a:cs typeface="Arial" pitchFamily="34" charset="0"/>
              </a:rPr>
              <a:t>	</a:t>
            </a:r>
            <a:endParaRPr lang="es-NI" sz="2900" b="1" dirty="0">
              <a:latin typeface="Arial" pitchFamily="34" charset="0"/>
              <a:cs typeface="Arial" pitchFamily="34" charset="0"/>
            </a:endParaRPr>
          </a:p>
          <a:p>
            <a:pPr algn="just">
              <a:buNone/>
            </a:pPr>
            <a:endParaRPr lang="es-NI" sz="2900" b="1" dirty="0">
              <a:latin typeface="Arial" pitchFamily="34" charset="0"/>
              <a:cs typeface="Arial" pitchFamily="34" charset="0"/>
            </a:endParaRPr>
          </a:p>
          <a:p>
            <a:pPr algn="just">
              <a:buNone/>
            </a:pPr>
            <a:endParaRPr lang="es-NI" sz="2900" b="1" dirty="0">
              <a:latin typeface="Arial" pitchFamily="34" charset="0"/>
              <a:cs typeface="Arial" pitchFamily="34" charset="0"/>
            </a:endParaRPr>
          </a:p>
          <a:p>
            <a:pPr algn="just">
              <a:buNone/>
            </a:pPr>
            <a:endParaRPr lang="es-NI" sz="7200" b="1" dirty="0">
              <a:latin typeface="Arial" pitchFamily="34" charset="0"/>
              <a:cs typeface="Arial" pitchFamily="34" charset="0"/>
            </a:endParaRPr>
          </a:p>
          <a:p>
            <a:pPr algn="just">
              <a:buNone/>
            </a:pPr>
            <a:r>
              <a:rPr lang="es-NI" sz="7200" b="1" dirty="0">
                <a:latin typeface="Arial" pitchFamily="34" charset="0"/>
                <a:cs typeface="Arial" pitchFamily="34" charset="0"/>
              </a:rPr>
              <a:t>	</a:t>
            </a:r>
          </a:p>
          <a:p>
            <a:pPr algn="just"/>
            <a:endParaRPr lang="es-ES" sz="1900" dirty="0">
              <a:latin typeface="Arial" pitchFamily="34" charset="0"/>
              <a:cs typeface="Arial" pitchFamily="34" charset="0"/>
            </a:endParaRPr>
          </a:p>
          <a:p>
            <a:pPr>
              <a:buNone/>
            </a:pPr>
            <a:br>
              <a:rPr lang="es-ES" sz="1900" dirty="0"/>
            </a:br>
            <a:endParaRPr lang="es-ES" sz="19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432048"/>
          </a:xfrm>
        </p:spPr>
        <p:txBody>
          <a:bodyPr>
            <a:normAutofit/>
          </a:bodyPr>
          <a:lstStyle/>
          <a:p>
            <a:pPr algn="ctr"/>
            <a:r>
              <a:rPr lang="es-NI" sz="2000" b="1" dirty="0">
                <a:solidFill>
                  <a:schemeClr val="tx1"/>
                </a:solidFill>
                <a:latin typeface="Arial" pitchFamily="34" charset="0"/>
                <a:cs typeface="Arial" pitchFamily="34" charset="0"/>
              </a:rPr>
              <a:t>Arbitraje de divisas</a:t>
            </a:r>
            <a:endParaRPr lang="es-ES" sz="2000" dirty="0">
              <a:solidFill>
                <a:schemeClr val="tx1"/>
              </a:solidFill>
            </a:endParaRPr>
          </a:p>
        </p:txBody>
      </p:sp>
      <p:sp>
        <p:nvSpPr>
          <p:cNvPr id="3" name="2 Marcador de contenido"/>
          <p:cNvSpPr>
            <a:spLocks noGrp="1"/>
          </p:cNvSpPr>
          <p:nvPr>
            <p:ph sz="quarter" idx="1"/>
          </p:nvPr>
        </p:nvSpPr>
        <p:spPr>
          <a:xfrm>
            <a:off x="395536" y="692696"/>
            <a:ext cx="8352928" cy="5976664"/>
          </a:xfrm>
        </p:spPr>
        <p:txBody>
          <a:bodyPr>
            <a:noAutofit/>
          </a:bodyPr>
          <a:lstStyle/>
          <a:p>
            <a:pPr algn="just"/>
            <a:r>
              <a:rPr lang="es-NI" sz="1800" b="1" dirty="0">
                <a:latin typeface="Arial" pitchFamily="34" charset="0"/>
                <a:cs typeface="Arial" pitchFamily="34" charset="0"/>
              </a:rPr>
              <a:t>¿Qué es arbitraje de tres puntos?</a:t>
            </a:r>
          </a:p>
          <a:p>
            <a:pPr algn="just">
              <a:buNone/>
            </a:pPr>
            <a:r>
              <a:rPr lang="es-NI" sz="1800" b="1" dirty="0">
                <a:latin typeface="Arial" pitchFamily="34" charset="0"/>
                <a:cs typeface="Arial" pitchFamily="34" charset="0"/>
              </a:rPr>
              <a:t>	- Implica una ganancia en tres plazas utilizando tres monedas.  Este arbitraje será lucrativo si el tipo de cambio directo es diferente del tipo de cambio cruzado.</a:t>
            </a:r>
          </a:p>
          <a:p>
            <a:pPr algn="just">
              <a:buNone/>
            </a:pPr>
            <a:endParaRPr lang="es-NI" sz="1100" b="1" dirty="0">
              <a:latin typeface="Arial" pitchFamily="34" charset="0"/>
              <a:cs typeface="Arial" pitchFamily="34" charset="0"/>
            </a:endParaRPr>
          </a:p>
          <a:p>
            <a:pPr algn="just"/>
            <a:r>
              <a:rPr lang="es-NI" sz="1800" b="1" dirty="0">
                <a:latin typeface="Arial" pitchFamily="34" charset="0"/>
                <a:cs typeface="Arial" pitchFamily="34" charset="0"/>
              </a:rPr>
              <a:t>¿Qué pasa cuando no hay oportunidad de arbitraje?</a:t>
            </a:r>
          </a:p>
          <a:p>
            <a:pPr algn="just">
              <a:buNone/>
            </a:pPr>
            <a:r>
              <a:rPr lang="es-NI" sz="1800" b="1" dirty="0">
                <a:latin typeface="Arial" pitchFamily="34" charset="0"/>
                <a:cs typeface="Arial" pitchFamily="34" charset="0"/>
              </a:rPr>
              <a:t>	- Los precios de divisas en diferentes plazas son congruentes entre sí. Entonces se dice que los tipos de cambio están en línea.</a:t>
            </a:r>
          </a:p>
          <a:p>
            <a:pPr algn="just">
              <a:buNone/>
            </a:pPr>
            <a:endParaRPr lang="es-NI" sz="1100" b="1" dirty="0">
              <a:latin typeface="Arial" pitchFamily="34" charset="0"/>
              <a:cs typeface="Arial" pitchFamily="34" charset="0"/>
            </a:endParaRPr>
          </a:p>
          <a:p>
            <a:pPr algn="just"/>
            <a:r>
              <a:rPr lang="es-NI" sz="1800" b="1" dirty="0">
                <a:latin typeface="Arial" pitchFamily="34" charset="0"/>
                <a:cs typeface="Arial" pitchFamily="34" charset="0"/>
              </a:rPr>
              <a:t>¿Qué es especulación?</a:t>
            </a:r>
            <a:endParaRPr lang="es-NI" sz="1200" b="1" dirty="0">
              <a:latin typeface="Arial" pitchFamily="34" charset="0"/>
              <a:cs typeface="Arial" pitchFamily="34" charset="0"/>
            </a:endParaRPr>
          </a:p>
          <a:p>
            <a:pPr algn="just">
              <a:buNone/>
            </a:pPr>
            <a:r>
              <a:rPr lang="es-NI" sz="1200" b="1" dirty="0">
                <a:latin typeface="Arial" pitchFamily="34" charset="0"/>
                <a:cs typeface="Arial" pitchFamily="34" charset="0"/>
              </a:rPr>
              <a:t>	</a:t>
            </a:r>
            <a:r>
              <a:rPr lang="es-NI" sz="1800" b="1" dirty="0">
                <a:latin typeface="Arial" pitchFamily="34" charset="0"/>
                <a:cs typeface="Arial" pitchFamily="34" charset="0"/>
              </a:rPr>
              <a:t>-  Es una apuesta sobre la variación futura de los tipos de cambio.  El especulador compra una divisa (posición larga), si piensa que su precio va a subir y vende la divisa (posición corta), si piensa que su precio va a bajar. </a:t>
            </a:r>
          </a:p>
          <a:p>
            <a:pPr algn="just">
              <a:buNone/>
            </a:pPr>
            <a:endParaRPr lang="es-NI" sz="1100" b="1" dirty="0">
              <a:latin typeface="Arial" pitchFamily="34" charset="0"/>
              <a:cs typeface="Arial" pitchFamily="34" charset="0"/>
            </a:endParaRPr>
          </a:p>
          <a:p>
            <a:pPr algn="just"/>
            <a:r>
              <a:rPr lang="es-NI" sz="1800" b="1" dirty="0">
                <a:latin typeface="Arial" pitchFamily="34" charset="0"/>
                <a:cs typeface="Arial" pitchFamily="34" charset="0"/>
              </a:rPr>
              <a:t>La especulación implica riesgo pero sin tocar el capital del especulador.</a:t>
            </a:r>
          </a:p>
          <a:p>
            <a:pPr algn="just">
              <a:buNone/>
            </a:pPr>
            <a:endParaRPr lang="es-NI" sz="1100" b="1" dirty="0">
              <a:latin typeface="Arial" pitchFamily="34" charset="0"/>
              <a:cs typeface="Arial" pitchFamily="34" charset="0"/>
            </a:endParaRPr>
          </a:p>
          <a:p>
            <a:pPr algn="just"/>
            <a:r>
              <a:rPr lang="es-NI" sz="1800" b="1" dirty="0">
                <a:latin typeface="Arial" pitchFamily="34" charset="0"/>
                <a:cs typeface="Arial" pitchFamily="34" charset="0"/>
              </a:rPr>
              <a:t>Es la actividad principal de algunos agentes de divisas, pero la mayor parte de la especulación la hacen los agentes de divisas bancarios y no bancarios, como una actividad secundaria.</a:t>
            </a:r>
          </a:p>
          <a:p>
            <a:pPr algn="just">
              <a:buNone/>
            </a:pPr>
            <a:endParaRPr lang="es-NI" sz="2900" b="1" dirty="0">
              <a:latin typeface="Arial" pitchFamily="34" charset="0"/>
              <a:cs typeface="Arial" pitchFamily="34" charset="0"/>
            </a:endParaRPr>
          </a:p>
          <a:p>
            <a:pPr algn="just">
              <a:buNone/>
            </a:pPr>
            <a:endParaRPr lang="es-NI" sz="2900" b="1" dirty="0">
              <a:latin typeface="Arial" pitchFamily="34" charset="0"/>
              <a:cs typeface="Arial" pitchFamily="34" charset="0"/>
            </a:endParaRPr>
          </a:p>
          <a:p>
            <a:pPr algn="just">
              <a:buNone/>
            </a:pPr>
            <a:endParaRPr lang="es-NI" sz="2900" b="1" dirty="0">
              <a:latin typeface="Arial" pitchFamily="34" charset="0"/>
              <a:cs typeface="Arial" pitchFamily="34" charset="0"/>
            </a:endParaRPr>
          </a:p>
          <a:p>
            <a:pPr algn="just">
              <a:buNone/>
            </a:pPr>
            <a:r>
              <a:rPr lang="es-NI" sz="2900" b="1" dirty="0">
                <a:latin typeface="Arial" pitchFamily="34" charset="0"/>
                <a:cs typeface="Arial" pitchFamily="34" charset="0"/>
              </a:rPr>
              <a:t>	</a:t>
            </a:r>
          </a:p>
          <a:p>
            <a:pPr algn="just">
              <a:buNone/>
            </a:pPr>
            <a:r>
              <a:rPr lang="es-NI" sz="2900" b="1" dirty="0">
                <a:latin typeface="Arial" pitchFamily="34" charset="0"/>
                <a:cs typeface="Arial" pitchFamily="34" charset="0"/>
              </a:rPr>
              <a:t>	</a:t>
            </a:r>
            <a:endParaRPr lang="es-NI" sz="2900" b="1" i="1" dirty="0">
              <a:latin typeface="Arial" pitchFamily="34" charset="0"/>
              <a:cs typeface="Arial" pitchFamily="34" charset="0"/>
            </a:endParaRPr>
          </a:p>
          <a:p>
            <a:pPr algn="just">
              <a:buNone/>
            </a:pPr>
            <a:r>
              <a:rPr lang="es-NI" sz="2900" b="1" i="1" dirty="0">
                <a:latin typeface="Arial" pitchFamily="34" charset="0"/>
                <a:cs typeface="Arial" pitchFamily="34" charset="0"/>
              </a:rPr>
              <a:t>	</a:t>
            </a:r>
            <a:endParaRPr lang="es-NI" sz="2900" b="1" dirty="0">
              <a:latin typeface="Arial" pitchFamily="34" charset="0"/>
              <a:cs typeface="Arial" pitchFamily="34" charset="0"/>
            </a:endParaRPr>
          </a:p>
          <a:p>
            <a:pPr algn="just">
              <a:buNone/>
            </a:pPr>
            <a:endParaRPr lang="es-NI" sz="2900" b="1" dirty="0">
              <a:latin typeface="Arial" pitchFamily="34" charset="0"/>
              <a:cs typeface="Arial" pitchFamily="34" charset="0"/>
            </a:endParaRPr>
          </a:p>
          <a:p>
            <a:pPr algn="just">
              <a:buNone/>
            </a:pPr>
            <a:endParaRPr lang="es-NI" sz="2900" b="1" dirty="0">
              <a:latin typeface="Arial" pitchFamily="34" charset="0"/>
              <a:cs typeface="Arial" pitchFamily="34" charset="0"/>
            </a:endParaRPr>
          </a:p>
          <a:p>
            <a:pPr algn="just">
              <a:buNone/>
            </a:pPr>
            <a:endParaRPr lang="es-NI" sz="7200" b="1" dirty="0">
              <a:latin typeface="Arial" pitchFamily="34" charset="0"/>
              <a:cs typeface="Arial" pitchFamily="34" charset="0"/>
            </a:endParaRPr>
          </a:p>
          <a:p>
            <a:pPr algn="just">
              <a:buNone/>
            </a:pPr>
            <a:r>
              <a:rPr lang="es-NI" sz="7200" b="1" dirty="0">
                <a:latin typeface="Arial" pitchFamily="34" charset="0"/>
                <a:cs typeface="Arial" pitchFamily="34" charset="0"/>
              </a:rPr>
              <a:t>	</a:t>
            </a:r>
          </a:p>
          <a:p>
            <a:pPr algn="just"/>
            <a:endParaRPr lang="es-ES" sz="1900" dirty="0">
              <a:latin typeface="Arial" pitchFamily="34" charset="0"/>
              <a:cs typeface="Arial" pitchFamily="34" charset="0"/>
            </a:endParaRPr>
          </a:p>
          <a:p>
            <a:pPr>
              <a:buNone/>
            </a:pPr>
            <a:br>
              <a:rPr lang="es-ES" sz="1900" dirty="0"/>
            </a:br>
            <a:endParaRPr lang="es-ES" sz="19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lumMod val="75000"/>
                    <a:lumOff val="25000"/>
                  </a:schemeClr>
                </a:solidFill>
                <a:latin typeface="Arial" pitchFamily="34" charset="0"/>
                <a:cs typeface="Arial" pitchFamily="34" charset="0"/>
              </a:rPr>
              <a:t>Cesta de divisas</a:t>
            </a:r>
            <a:endParaRPr lang="es-ES" sz="2000" dirty="0"/>
          </a:p>
        </p:txBody>
      </p:sp>
      <p:sp>
        <p:nvSpPr>
          <p:cNvPr id="3" name="2 Marcador de contenido"/>
          <p:cNvSpPr>
            <a:spLocks noGrp="1"/>
          </p:cNvSpPr>
          <p:nvPr>
            <p:ph sz="quarter" idx="1"/>
          </p:nvPr>
        </p:nvSpPr>
        <p:spPr>
          <a:xfrm>
            <a:off x="457200" y="764704"/>
            <a:ext cx="8229600" cy="5688632"/>
          </a:xfrm>
        </p:spPr>
        <p:txBody>
          <a:bodyPr>
            <a:noAutofit/>
          </a:bodyPr>
          <a:lstStyle/>
          <a:p>
            <a:pPr algn="just"/>
            <a:r>
              <a:rPr lang="es-ES" sz="1800" b="1" dirty="0">
                <a:latin typeface="Arial" pitchFamily="34" charset="0"/>
                <a:cs typeface="Arial" pitchFamily="34" charset="0"/>
              </a:rPr>
              <a:t>¿Qué es una cesta de divisas?</a:t>
            </a:r>
          </a:p>
          <a:p>
            <a:pPr algn="just">
              <a:buNone/>
            </a:pPr>
            <a:r>
              <a:rPr lang="es-ES" sz="1800" b="1" dirty="0">
                <a:latin typeface="Arial" pitchFamily="34" charset="0"/>
                <a:cs typeface="Arial" pitchFamily="34" charset="0"/>
              </a:rPr>
              <a:t>	Una cesta o canasta de divisas es un grupo de divisas seleccionadas en el que cada una adquiere un peso determinado para calcular finalmente una media ponderada que se utilizará para medir el valor de una obligación. El peso de cada divisa dentro del grupo varía según su propósito.</a:t>
            </a:r>
          </a:p>
          <a:p>
            <a:pPr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Los principales usos de una cesta de divisas son:</a:t>
            </a:r>
          </a:p>
          <a:p>
            <a:pPr lvl="0" algn="just">
              <a:buNone/>
            </a:pPr>
            <a:r>
              <a:rPr lang="es-ES" sz="1800" b="1" dirty="0">
                <a:latin typeface="Arial" pitchFamily="34" charset="0"/>
                <a:cs typeface="Arial" pitchFamily="34" charset="0"/>
              </a:rPr>
              <a:t>	-  Referencia para movimientos de divisa regional.</a:t>
            </a:r>
          </a:p>
          <a:p>
            <a:pPr lvl="0" algn="just">
              <a:buNone/>
            </a:pPr>
            <a:r>
              <a:rPr lang="es-ES" sz="1800" b="1" dirty="0">
                <a:latin typeface="Arial" pitchFamily="34" charset="0"/>
                <a:cs typeface="Arial" pitchFamily="34" charset="0"/>
              </a:rPr>
              <a:t>	- Minimizar impacto de fluctuaciones en los tipos de cambios de divisas en las actividades comerciales o financieras internacionales.</a:t>
            </a:r>
          </a:p>
          <a:p>
            <a:pPr lvl="0"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Un ejemplo de cesta de divisas fue la Unidad Monetaria Europea utilizada por los países miembros de la Unión Europea antes de la entrada en vigor del euro.</a:t>
            </a:r>
          </a:p>
          <a:p>
            <a:pPr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El uso de cestas de divisas es muy común en empresas que realizan comercio internacional para minimizar el impacto de las constantes fluctuaciones del valor de las divisas y maximizar beneficios.</a:t>
            </a:r>
          </a:p>
          <a:p>
            <a:endParaRPr lang="es-ES" sz="1800" dirty="0"/>
          </a:p>
          <a:p>
            <a:pPr>
              <a:buNone/>
            </a:pPr>
            <a:br>
              <a:rPr lang="es-ES" sz="1800" dirty="0"/>
            </a:b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pic>
        <p:nvPicPr>
          <p:cNvPr id="4" name="3 Marcador de contenido" descr="Divisa.jpg"/>
          <p:cNvPicPr>
            <a:picLocks noChangeAspect="1"/>
          </p:cNvPicPr>
          <p:nvPr/>
        </p:nvPicPr>
        <p:blipFill>
          <a:blip r:embed="rId2" cstate="print"/>
          <a:stretch>
            <a:fillRect/>
          </a:stretch>
        </p:blipFill>
        <p:spPr>
          <a:xfrm>
            <a:off x="6660232" y="2276872"/>
            <a:ext cx="1944215" cy="1296144"/>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43204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Cesta de divisas</a:t>
            </a:r>
            <a:endParaRPr lang="es-ES" sz="2000" dirty="0"/>
          </a:p>
        </p:txBody>
      </p:sp>
      <p:sp>
        <p:nvSpPr>
          <p:cNvPr id="3" name="2 Marcador de contenido"/>
          <p:cNvSpPr>
            <a:spLocks noGrp="1"/>
          </p:cNvSpPr>
          <p:nvPr>
            <p:ph sz="quarter" idx="1"/>
          </p:nvPr>
        </p:nvSpPr>
        <p:spPr>
          <a:xfrm>
            <a:off x="395536" y="620688"/>
            <a:ext cx="8291264" cy="5976664"/>
          </a:xfrm>
        </p:spPr>
        <p:txBody>
          <a:bodyPr>
            <a:noAutofit/>
          </a:bodyPr>
          <a:lstStyle/>
          <a:p>
            <a:pPr algn="just"/>
            <a:r>
              <a:rPr lang="es-ES" sz="1800" b="1" dirty="0">
                <a:latin typeface="Arial" pitchFamily="34" charset="0"/>
                <a:cs typeface="Arial" pitchFamily="34" charset="0"/>
              </a:rPr>
              <a:t>La canasta puede armarse según varios criterios diferentes, siendo el más lógico establecer una proporción de monedas de acuerdo a la relación con el comercio exterior, por ejemplo si el 40% del comercio se realiza en la zona Euro es lógico que un 40% de la canasta sea formado por la cotización diaria del euro.</a:t>
            </a:r>
          </a:p>
          <a:p>
            <a:pPr algn="just">
              <a:buNone/>
            </a:pPr>
            <a:endParaRPr lang="es-ES" sz="1100" b="1" dirty="0">
              <a:latin typeface="Arial" pitchFamily="34" charset="0"/>
              <a:cs typeface="Arial" pitchFamily="34" charset="0"/>
            </a:endParaRPr>
          </a:p>
          <a:p>
            <a:pPr algn="just"/>
            <a:r>
              <a:rPr lang="es-ES" sz="1800" b="1" dirty="0">
                <a:latin typeface="Arial" pitchFamily="34" charset="0"/>
                <a:cs typeface="Arial" pitchFamily="34" charset="0"/>
              </a:rPr>
              <a:t>La canasta puede armarse según varios criterios diferentes, siendo el más lógico establecer una proporción de monedas de acuerdo a la relación con el comercio exterior, por ejemplo si el 40% del comercio se realiza en la zona Euro es lógico que un 40% de la canasta sea formado por la cotización diaria del euro.</a:t>
            </a:r>
          </a:p>
          <a:p>
            <a:pPr algn="just"/>
            <a:endParaRPr lang="es-NI" sz="1100" b="1" dirty="0">
              <a:latin typeface="Arial" pitchFamily="34" charset="0"/>
              <a:cs typeface="Arial" pitchFamily="34" charset="0"/>
            </a:endParaRPr>
          </a:p>
          <a:p>
            <a:pPr algn="just"/>
            <a:r>
              <a:rPr lang="es-NI" sz="1800" b="1" dirty="0">
                <a:latin typeface="Arial" pitchFamily="34" charset="0"/>
                <a:cs typeface="Arial" pitchFamily="34" charset="0"/>
              </a:rPr>
              <a:t>¿Qué organismo se encarga de admitir a los países en la canasta?</a:t>
            </a:r>
          </a:p>
          <a:p>
            <a:pPr algn="just">
              <a:buNone/>
            </a:pPr>
            <a:r>
              <a:rPr lang="es-NI" sz="1800" b="1" dirty="0">
                <a:latin typeface="Arial" pitchFamily="34" charset="0"/>
                <a:cs typeface="Arial" pitchFamily="34" charset="0"/>
              </a:rPr>
              <a:t>	- El Fondo Monetario Internacional</a:t>
            </a:r>
          </a:p>
          <a:p>
            <a:pPr algn="just">
              <a:buNone/>
            </a:pPr>
            <a:endParaRPr lang="es-NI" sz="1100" b="1" dirty="0">
              <a:latin typeface="Arial" pitchFamily="34" charset="0"/>
              <a:cs typeface="Arial" pitchFamily="34" charset="0"/>
            </a:endParaRPr>
          </a:p>
          <a:p>
            <a:pPr algn="just"/>
            <a:r>
              <a:rPr lang="es-NI" sz="1800" b="1" dirty="0">
                <a:latin typeface="Arial" pitchFamily="34" charset="0"/>
                <a:cs typeface="Arial" pitchFamily="34" charset="0"/>
              </a:rPr>
              <a:t>¿Cuál es la última moneda aceptada en la canasta de divisas?</a:t>
            </a:r>
          </a:p>
          <a:p>
            <a:pPr algn="just">
              <a:buNone/>
            </a:pPr>
            <a:r>
              <a:rPr lang="es-NI" sz="1800" b="1" dirty="0">
                <a:latin typeface="Arial" pitchFamily="34" charset="0"/>
                <a:cs typeface="Arial" pitchFamily="34" charset="0"/>
              </a:rPr>
              <a:t>	- El yuan. Su </a:t>
            </a:r>
            <a:r>
              <a:rPr lang="es-ES" sz="1800" b="1" dirty="0">
                <a:latin typeface="Arial" pitchFamily="34" charset="0"/>
                <a:cs typeface="Arial" pitchFamily="34" charset="0"/>
              </a:rPr>
              <a:t>incorporación será efectiva el 1° de octubre de 2016. Sin embargo, el FMI ya determinó que su peso en la canasta será mayor que el del yen y la libra esterlina. Con el yen, la cesta del FMI se compondría con 47,7% para el dólar, 30,9% para el euro, 10,9% para el yuan, 8,3% en yenes y 8,09% en libras esterlinas.</a:t>
            </a:r>
          </a:p>
          <a:p>
            <a:pPr algn="just">
              <a:buNone/>
            </a:pPr>
            <a:endParaRPr lang="es-ES" sz="1800" b="1" dirty="0">
              <a:latin typeface="Arial" pitchFamily="34" charset="0"/>
              <a:cs typeface="Arial" pitchFamily="34" charset="0"/>
            </a:endParaRPr>
          </a:p>
          <a:p>
            <a:pPr algn="just"/>
            <a:endParaRPr lang="es-NI" sz="1800" b="1" dirty="0">
              <a:latin typeface="Arial" pitchFamily="34" charset="0"/>
              <a:cs typeface="Arial" pitchFamily="34" charset="0"/>
            </a:endParaRPr>
          </a:p>
          <a:p>
            <a:pPr lvl="1" algn="just">
              <a:buNone/>
            </a:pPr>
            <a:endParaRPr lang="es-NI" sz="1800" b="1" dirty="0">
              <a:latin typeface="Arial" pitchFamily="34" charset="0"/>
              <a:cs typeface="Arial" pitchFamily="34" charset="0"/>
            </a:endParaRPr>
          </a:p>
          <a:p>
            <a:pPr lvl="1" algn="just">
              <a:buNone/>
            </a:pPr>
            <a:r>
              <a:rPr lang="es-NI" sz="1800" b="1" dirty="0">
                <a:latin typeface="Arial" pitchFamily="34" charset="0"/>
                <a:cs typeface="Arial" pitchFamily="34" charset="0"/>
              </a:rPr>
              <a:t> </a:t>
            </a:r>
          </a:p>
          <a:p>
            <a:pPr lvl="1" algn="just"/>
            <a:endParaRPr lang="es-NI" sz="1800" b="1" dirty="0">
              <a:latin typeface="Arial" pitchFamily="34" charset="0"/>
              <a:cs typeface="Arial" pitchFamily="34" charset="0"/>
            </a:endParaRPr>
          </a:p>
          <a:p>
            <a:pPr lvl="1" algn="just">
              <a:buFontTx/>
              <a:buChar char="-"/>
            </a:pPr>
            <a:endParaRPr lang="es-ES" sz="1500" b="1" dirty="0">
              <a:latin typeface="Arial" pitchFamily="34" charset="0"/>
              <a:cs typeface="Arial" pitchFamily="34" charset="0"/>
            </a:endParaRPr>
          </a:p>
          <a:p>
            <a:endParaRPr lang="es-ES" sz="1800" dirty="0"/>
          </a:p>
          <a:p>
            <a:pPr>
              <a:buNone/>
            </a:pPr>
            <a:br>
              <a:rPr lang="es-ES" sz="1800" dirty="0"/>
            </a:b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normAutofit/>
          </a:bodyPr>
          <a:lstStyle/>
          <a:p>
            <a:pPr algn="ctr"/>
            <a:r>
              <a:rPr lang="es-NI" sz="1800" b="1" dirty="0">
                <a:latin typeface="Arial" pitchFamily="34" charset="0"/>
                <a:cs typeface="Arial" pitchFamily="34" charset="0"/>
              </a:rPr>
              <a:t>Ingreso de China a la canasta de divisas</a:t>
            </a:r>
            <a:endParaRPr lang="es-ES" sz="1800" b="1" dirty="0">
              <a:latin typeface="Arial" pitchFamily="34" charset="0"/>
              <a:cs typeface="Arial" pitchFamily="34" charset="0"/>
            </a:endParaRPr>
          </a:p>
        </p:txBody>
      </p:sp>
      <p:sp>
        <p:nvSpPr>
          <p:cNvPr id="3" name="2 Marcador de contenido"/>
          <p:cNvSpPr>
            <a:spLocks noGrp="1"/>
          </p:cNvSpPr>
          <p:nvPr>
            <p:ph sz="quarter" idx="1"/>
          </p:nvPr>
        </p:nvSpPr>
        <p:spPr>
          <a:xfrm>
            <a:off x="457200" y="764704"/>
            <a:ext cx="8229600" cy="5832648"/>
          </a:xfrm>
        </p:spPr>
        <p:txBody>
          <a:bodyPr>
            <a:noAutofit/>
          </a:bodyPr>
          <a:lstStyle/>
          <a:p>
            <a:pPr algn="just"/>
            <a:r>
              <a:rPr lang="es-ES" sz="1800" b="1" dirty="0">
                <a:latin typeface="Arial" pitchFamily="34" charset="0"/>
                <a:cs typeface="Arial" pitchFamily="34" charset="0"/>
              </a:rPr>
              <a:t>El Fondo Monetario Internacional (FMI) anunció el 30 de noviembre de 2015 la incorporación del yuan a su exclusiva canasta de reservas reconociendo el creciente poder de ese país en la economía mundial.</a:t>
            </a:r>
          </a:p>
          <a:p>
            <a:pPr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El yuan o renminbi, se suma al dólar, el euro, el yen y la libra esterlina en la canasta de monedas que el FMI utiliza como un activo internacional de reservas.</a:t>
            </a:r>
          </a:p>
          <a:p>
            <a:pPr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La decisión del Comité Ejecutivo del FMI, que representa a los 188 países miembro de la entidad, es un espaldarazo al objetivo de Pekín de darle al yuan su lugar entre las principales monedas del mundo.</a:t>
            </a:r>
          </a:p>
          <a:p>
            <a:pPr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La incorporación de la moneda china a la canasta era esperada cuando expertos del FMI dijeron que Beijing había dado los pasos necesarios para la libre circulación del yuan, y el FMI apoyó ese reconocimiento, con la esperanza de que China siga avanzando en su apertura hacia la economía mundial, pues la continuación y profundización de esos esfuerzos generarán un sistema financiero internacional más robusto, que, a su vez, dará apoyo al crecimiento de China y de la economía mundial.</a:t>
            </a:r>
          </a:p>
          <a:p>
            <a:endParaRPr lang="es-ES" sz="1800" dirty="0">
              <a:latin typeface="Arial" pitchFamily="34" charset="0"/>
              <a:cs typeface="Arial"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432048"/>
          </a:xfrm>
        </p:spPr>
        <p:txBody>
          <a:bodyPr>
            <a:normAutofit/>
          </a:bodyPr>
          <a:lstStyle/>
          <a:p>
            <a:pPr algn="ctr"/>
            <a:r>
              <a:rPr lang="es-NI" sz="1800" b="1" dirty="0">
                <a:latin typeface="Arial" pitchFamily="34" charset="0"/>
                <a:cs typeface="Arial" pitchFamily="34" charset="0"/>
              </a:rPr>
              <a:t>Ingreso de China a la canasta de divisas</a:t>
            </a:r>
            <a:endParaRPr lang="es-ES" sz="1800" b="1" dirty="0">
              <a:latin typeface="Arial" pitchFamily="34" charset="0"/>
              <a:cs typeface="Arial" pitchFamily="34" charset="0"/>
            </a:endParaRPr>
          </a:p>
        </p:txBody>
      </p:sp>
      <p:sp>
        <p:nvSpPr>
          <p:cNvPr id="3" name="2 Marcador de contenido"/>
          <p:cNvSpPr>
            <a:spLocks noGrp="1"/>
          </p:cNvSpPr>
          <p:nvPr>
            <p:ph sz="quarter" idx="1"/>
          </p:nvPr>
        </p:nvSpPr>
        <p:spPr>
          <a:xfrm>
            <a:off x="395536" y="692696"/>
            <a:ext cx="8291264" cy="5904656"/>
          </a:xfrm>
        </p:spPr>
        <p:txBody>
          <a:bodyPr>
            <a:noAutofit/>
          </a:bodyPr>
          <a:lstStyle/>
          <a:p>
            <a:pPr algn="just"/>
            <a:r>
              <a:rPr lang="es-ES" sz="1800" b="1" dirty="0">
                <a:latin typeface="Arial" pitchFamily="34" charset="0"/>
                <a:cs typeface="Arial" pitchFamily="34" charset="0"/>
              </a:rPr>
              <a:t>El Banco Central de China dio pasos hacia la liberalización de la circulación del yuan. Su inesperada devaluación en agosto de 2015 fue bien recibida por el FMI, que la consideró como un avance hacia el objetivo de que fluctúe según las fuerzas del mercado.  Además, un grupo de bancos centrales admitió al yuan en sus mercados de divisas, lo cual estimula la internacionalización de esa moneda.</a:t>
            </a:r>
          </a:p>
          <a:p>
            <a:pPr algn="just"/>
            <a:endParaRPr lang="es-NI" sz="1100" b="1" dirty="0">
              <a:latin typeface="Arial" pitchFamily="34" charset="0"/>
              <a:cs typeface="Arial" pitchFamily="34" charset="0"/>
            </a:endParaRPr>
          </a:p>
          <a:p>
            <a:pPr algn="just"/>
            <a:r>
              <a:rPr lang="es-NI" sz="1800" b="1" dirty="0">
                <a:latin typeface="Arial" pitchFamily="34" charset="0"/>
                <a:cs typeface="Arial" pitchFamily="34" charset="0"/>
              </a:rPr>
              <a:t>¿Por qué se dio la devaluación?</a:t>
            </a:r>
            <a:endParaRPr lang="es-ES" sz="1800" b="1" dirty="0">
              <a:latin typeface="Arial" pitchFamily="34" charset="0"/>
              <a:cs typeface="Arial" pitchFamily="34" charset="0"/>
            </a:endParaRPr>
          </a:p>
          <a:p>
            <a:pPr algn="just">
              <a:buNone/>
            </a:pPr>
            <a:r>
              <a:rPr lang="es-NI" sz="1800" b="1" dirty="0">
                <a:latin typeface="Arial" pitchFamily="34" charset="0"/>
                <a:cs typeface="Arial" pitchFamily="34" charset="0"/>
              </a:rPr>
              <a:t>	- Para que la cotización de la moneda dependiera más de factores del mercado, es decir, por la necesidad de hacer más competitivas las exportaciones.</a:t>
            </a:r>
          </a:p>
          <a:p>
            <a:pPr algn="just">
              <a:buNone/>
            </a:pPr>
            <a:endParaRPr lang="es-NI" sz="1100" b="1" dirty="0">
              <a:latin typeface="Arial" pitchFamily="34" charset="0"/>
              <a:cs typeface="Arial" pitchFamily="34" charset="0"/>
            </a:endParaRPr>
          </a:p>
          <a:p>
            <a:pPr algn="just"/>
            <a:r>
              <a:rPr lang="es-NI" sz="1800" b="1" dirty="0">
                <a:latin typeface="Arial" pitchFamily="34" charset="0"/>
                <a:cs typeface="Arial" pitchFamily="34" charset="0"/>
              </a:rPr>
              <a:t>¿Cuál es la estrategia de China al devaluar la moneda?</a:t>
            </a:r>
          </a:p>
          <a:p>
            <a:pPr algn="just">
              <a:buNone/>
            </a:pPr>
            <a:r>
              <a:rPr lang="es-NI" sz="1800" b="1" dirty="0">
                <a:latin typeface="Arial" pitchFamily="34" charset="0"/>
                <a:cs typeface="Arial" pitchFamily="34" charset="0"/>
              </a:rPr>
              <a:t>	- Para impulsar sus exportaciones e implementar reformas financieras necesarias en pos de formar parte de la canasta de divisas de referencia del FMI. </a:t>
            </a:r>
          </a:p>
          <a:p>
            <a:pPr algn="just">
              <a:buNone/>
            </a:pPr>
            <a:endParaRPr lang="es-NI" sz="1100" b="1" dirty="0">
              <a:latin typeface="Arial" pitchFamily="34" charset="0"/>
              <a:cs typeface="Arial" pitchFamily="34" charset="0"/>
            </a:endParaRPr>
          </a:p>
          <a:p>
            <a:pPr algn="just"/>
            <a:r>
              <a:rPr lang="es-NI" sz="1800" b="1" dirty="0">
                <a:latin typeface="Arial" pitchFamily="34" charset="0"/>
                <a:cs typeface="Arial" pitchFamily="34" charset="0"/>
              </a:rPr>
              <a:t>¿Cuál es el efecto mundial de esta devaluación?</a:t>
            </a:r>
          </a:p>
          <a:p>
            <a:pPr algn="just">
              <a:buNone/>
            </a:pPr>
            <a:r>
              <a:rPr lang="es-NI" sz="1800" b="1" dirty="0">
                <a:latin typeface="Arial" pitchFamily="34" charset="0"/>
                <a:cs typeface="Arial" pitchFamily="34" charset="0"/>
              </a:rPr>
              <a:t>	- Un impacto en todos los flujos del comercio mundial y en la cotización de las principales materias primas en el mundo.  Unos creen</a:t>
            </a:r>
            <a:endParaRPr lang="es-ES" sz="1800" b="1" dirty="0">
              <a:latin typeface="Arial" pitchFamily="34" charset="0"/>
              <a:cs typeface="Arial"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normAutofit/>
          </a:bodyPr>
          <a:lstStyle/>
          <a:p>
            <a:pPr algn="ctr"/>
            <a:r>
              <a:rPr lang="es-NI" sz="1800" b="1" dirty="0">
                <a:latin typeface="Arial" pitchFamily="34" charset="0"/>
                <a:cs typeface="Arial" pitchFamily="34" charset="0"/>
              </a:rPr>
              <a:t>Ingreso de China a la canasta de divisas</a:t>
            </a:r>
            <a:endParaRPr lang="es-ES" sz="1800" b="1" dirty="0">
              <a:latin typeface="Arial" pitchFamily="34" charset="0"/>
              <a:cs typeface="Arial" pitchFamily="34" charset="0"/>
            </a:endParaRPr>
          </a:p>
        </p:txBody>
      </p:sp>
      <p:sp>
        <p:nvSpPr>
          <p:cNvPr id="3" name="2 Marcador de contenido"/>
          <p:cNvSpPr>
            <a:spLocks noGrp="1"/>
          </p:cNvSpPr>
          <p:nvPr>
            <p:ph sz="quarter" idx="1"/>
          </p:nvPr>
        </p:nvSpPr>
        <p:spPr>
          <a:xfrm>
            <a:off x="395536" y="908720"/>
            <a:ext cx="8291264" cy="5616624"/>
          </a:xfrm>
        </p:spPr>
        <p:txBody>
          <a:bodyPr>
            <a:noAutofit/>
          </a:bodyPr>
          <a:lstStyle/>
          <a:p>
            <a:pPr algn="just"/>
            <a:r>
              <a:rPr lang="es-ES" sz="1800" b="1" dirty="0">
                <a:latin typeface="Arial" pitchFamily="34" charset="0"/>
                <a:cs typeface="Arial" pitchFamily="34" charset="0"/>
              </a:rPr>
              <a:t>Banco Central de China (Central Bank of China)</a:t>
            </a:r>
          </a:p>
        </p:txBody>
      </p:sp>
      <p:pic>
        <p:nvPicPr>
          <p:cNvPr id="4" name="2049759-Grande-1758466836_embed" descr="http://cdn01.am.infobae.com/adjuntos/163/imagenes/013/152/0013152723.jpg?0000-00-00-00-00-00"/>
          <p:cNvPicPr/>
          <p:nvPr/>
        </p:nvPicPr>
        <p:blipFill>
          <a:blip r:embed="rId2" cstate="print"/>
          <a:srcRect/>
          <a:stretch>
            <a:fillRect/>
          </a:stretch>
        </p:blipFill>
        <p:spPr bwMode="auto">
          <a:xfrm>
            <a:off x="467544" y="1340768"/>
            <a:ext cx="8280920" cy="4968552"/>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normAutofit/>
          </a:bodyPr>
          <a:lstStyle/>
          <a:p>
            <a:pPr algn="ctr"/>
            <a:r>
              <a:rPr lang="es-NI" sz="1800" b="1" dirty="0">
                <a:latin typeface="Arial" pitchFamily="34" charset="0"/>
                <a:cs typeface="Arial" pitchFamily="34" charset="0"/>
              </a:rPr>
              <a:t>Ingreso de China a la canasta de divisas</a:t>
            </a:r>
            <a:endParaRPr lang="es-ES" sz="1800" b="1" dirty="0">
              <a:latin typeface="Arial" pitchFamily="34" charset="0"/>
              <a:cs typeface="Arial" pitchFamily="34" charset="0"/>
            </a:endParaRPr>
          </a:p>
        </p:txBody>
      </p:sp>
      <p:sp>
        <p:nvSpPr>
          <p:cNvPr id="3" name="2 Marcador de contenido"/>
          <p:cNvSpPr>
            <a:spLocks noGrp="1"/>
          </p:cNvSpPr>
          <p:nvPr>
            <p:ph sz="quarter" idx="1"/>
          </p:nvPr>
        </p:nvSpPr>
        <p:spPr>
          <a:xfrm>
            <a:off x="395536" y="908720"/>
            <a:ext cx="8291264" cy="5544616"/>
          </a:xfrm>
        </p:spPr>
        <p:txBody>
          <a:bodyPr>
            <a:normAutofit/>
          </a:bodyPr>
          <a:lstStyle/>
          <a:p>
            <a:pPr algn="just">
              <a:buNone/>
            </a:pPr>
            <a:r>
              <a:rPr lang="es-NI" sz="1800" b="1" dirty="0">
                <a:latin typeface="Arial" pitchFamily="34" charset="0"/>
                <a:cs typeface="Arial" pitchFamily="34" charset="0"/>
              </a:rPr>
              <a:t>	que la depreciación del yen encarecería las exportaciones hacia China, pero también podría abaratar el precio de los productos chinos que avanzan en la región centroamericana.  Para otros, la pérdida de valor del yuan refleja y profundiza la desaceleración de la actividad china con el consiguiente impacto en las economías de Latinoamérica.  Otros creen que podría desencadenar una guerra de divisas, motivando a otros países emergentes a </a:t>
            </a:r>
            <a:r>
              <a:rPr lang="es-NI" sz="1800" b="1" i="1" dirty="0">
                <a:solidFill>
                  <a:srgbClr val="FF0000"/>
                </a:solidFill>
                <a:latin typeface="Arial" pitchFamily="34" charset="0"/>
                <a:cs typeface="Arial" pitchFamily="34" charset="0"/>
              </a:rPr>
              <a:t>devaluar</a:t>
            </a:r>
            <a:r>
              <a:rPr lang="es-NI" sz="1800" b="1" dirty="0">
                <a:latin typeface="Arial" pitchFamily="34" charset="0"/>
                <a:cs typeface="Arial" pitchFamily="34" charset="0"/>
              </a:rPr>
              <a:t> sus monedas para ser más competitivas.  Estados Unidos ha retrasado sus planes de elevar más las tasas de interés en un momento en que su economía se recupera. </a:t>
            </a:r>
            <a:endParaRPr lang="es-ES" sz="1800" b="1" dirty="0">
              <a:latin typeface="Arial" pitchFamily="34" charset="0"/>
              <a:cs typeface="Arial" pitchFamily="34" charset="0"/>
            </a:endParaRPr>
          </a:p>
        </p:txBody>
      </p:sp>
      <p:pic>
        <p:nvPicPr>
          <p:cNvPr id="4" name="3 Marcador de contenido" descr="Photo published for El FMI estudia incorporar el yuan en su cesta de divisas">
            <a:hlinkClick r:id="rId2"/>
          </p:cNvPr>
          <p:cNvPicPr>
            <a:picLocks/>
          </p:cNvPicPr>
          <p:nvPr/>
        </p:nvPicPr>
        <p:blipFill>
          <a:blip r:embed="rId3" cstate="print"/>
          <a:srcRect/>
          <a:stretch>
            <a:fillRect/>
          </a:stretch>
        </p:blipFill>
        <p:spPr bwMode="auto">
          <a:xfrm>
            <a:off x="323528" y="3573016"/>
            <a:ext cx="4248472" cy="2808312"/>
          </a:xfrm>
          <a:prstGeom prst="rect">
            <a:avLst/>
          </a:prstGeom>
          <a:noFill/>
          <a:ln w="9525">
            <a:noFill/>
            <a:miter lim="800000"/>
            <a:headEnd/>
            <a:tailEnd/>
          </a:ln>
        </p:spPr>
      </p:pic>
      <p:pic>
        <p:nvPicPr>
          <p:cNvPr id="5" name="2050145-Grande-825349435_embed" descr="http://cdn01.am.infobae.com/adjuntos/163/imagenes/013/156/0013156217.jpg?0000-00-00-00-00-00"/>
          <p:cNvPicPr/>
          <p:nvPr/>
        </p:nvPicPr>
        <p:blipFill>
          <a:blip r:embed="rId4" cstate="print"/>
          <a:srcRect/>
          <a:stretch>
            <a:fillRect/>
          </a:stretch>
        </p:blipFill>
        <p:spPr bwMode="auto">
          <a:xfrm>
            <a:off x="4716016" y="3573016"/>
            <a:ext cx="3960440" cy="280831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147248" cy="43204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Características del mercado de divisas (continuación)</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457200" y="692696"/>
            <a:ext cx="8147248" cy="5832648"/>
          </a:xfrm>
        </p:spPr>
        <p:txBody>
          <a:bodyPr>
            <a:noAutofit/>
          </a:bodyPr>
          <a:lstStyle/>
          <a:p>
            <a:pPr algn="just" fontAlgn="auto">
              <a:spcAft>
                <a:spcPts val="0"/>
              </a:spcAft>
              <a:defRPr/>
            </a:pPr>
            <a:r>
              <a:rPr lang="es-ES" sz="1800" b="1" dirty="0">
                <a:latin typeface="Arial" pitchFamily="34" charset="0"/>
                <a:cs typeface="Arial" pitchFamily="34" charset="0"/>
              </a:rPr>
              <a:t>operadores individuales, todos dedicados a comprar o vender divisas en virtud de su volátil relación de cambio.  Gran parte de este negocio se ha trasladado a sistemas electrónicos más eficientes, tales como EBS, Reuters, la Bolsa de Comercio de Chicago, Bloomber y TradeBook.</a:t>
            </a:r>
          </a:p>
          <a:p>
            <a:pPr fontAlgn="auto">
              <a:spcAft>
                <a:spcPts val="0"/>
              </a:spcAft>
              <a:buNone/>
              <a:defRPr/>
            </a:pPr>
            <a:endParaRPr lang="es-ES" sz="1300" b="1" dirty="0">
              <a:latin typeface="Arial" pitchFamily="34" charset="0"/>
              <a:cs typeface="Arial" pitchFamily="34" charset="0"/>
            </a:endParaRPr>
          </a:p>
          <a:p>
            <a:pPr algn="just">
              <a:defRPr/>
            </a:pPr>
            <a:r>
              <a:rPr lang="es-ES" sz="1800" b="1" dirty="0">
                <a:latin typeface="Arial" pitchFamily="34" charset="0"/>
                <a:cs typeface="Arial" pitchFamily="34" charset="0"/>
              </a:rPr>
              <a:t>La información fundamental que permite recibir esta red electrónica es el precio de los diversos cruces de divisas y su evolución en el tiempo. Pero también pueden brindar otra información, como:</a:t>
            </a:r>
            <a:br>
              <a:rPr lang="es-ES" sz="1800" b="1" dirty="0">
                <a:latin typeface="Arial" pitchFamily="34" charset="0"/>
                <a:cs typeface="Arial" pitchFamily="34" charset="0"/>
              </a:rPr>
            </a:br>
            <a:r>
              <a:rPr lang="es-ES" sz="1800" b="1" dirty="0">
                <a:latin typeface="Arial" pitchFamily="34" charset="0"/>
                <a:cs typeface="Arial" pitchFamily="34" charset="0"/>
              </a:rPr>
              <a:t>- noticias del mercado forex</a:t>
            </a:r>
          </a:p>
          <a:p>
            <a:pPr>
              <a:buNone/>
              <a:defRPr/>
            </a:pPr>
            <a:r>
              <a:rPr lang="es-ES" sz="1800" b="1" dirty="0">
                <a:latin typeface="Arial" pitchFamily="34" charset="0"/>
                <a:cs typeface="Arial" pitchFamily="34" charset="0"/>
              </a:rPr>
              <a:t>	- opinión y análisis técnico y fundamental</a:t>
            </a:r>
            <a:br>
              <a:rPr lang="es-ES" sz="1800" b="1" dirty="0">
                <a:latin typeface="Arial" pitchFamily="34" charset="0"/>
                <a:cs typeface="Arial" pitchFamily="34" charset="0"/>
              </a:rPr>
            </a:br>
            <a:r>
              <a:rPr lang="es-ES" sz="1800" b="1" dirty="0">
                <a:latin typeface="Arial" pitchFamily="34" charset="0"/>
                <a:cs typeface="Arial" pitchFamily="34" charset="0"/>
              </a:rPr>
              <a:t>- opiniones de otros inversores</a:t>
            </a:r>
          </a:p>
          <a:p>
            <a:pPr fontAlgn="auto">
              <a:spcAft>
                <a:spcPts val="0"/>
              </a:spcAft>
              <a:buNone/>
              <a:defRPr/>
            </a:pPr>
            <a:endParaRPr lang="es-NI" sz="1300" b="1" dirty="0">
              <a:latin typeface="Arial" pitchFamily="34" charset="0"/>
              <a:cs typeface="Arial" pitchFamily="34" charset="0"/>
            </a:endParaRPr>
          </a:p>
          <a:p>
            <a:pPr algn="just">
              <a:defRPr/>
            </a:pPr>
            <a:r>
              <a:rPr lang="es-ES" sz="1800" b="1" dirty="0">
                <a:latin typeface="Arial" pitchFamily="34" charset="0"/>
                <a:cs typeface="Arial" pitchFamily="34" charset="0"/>
              </a:rPr>
              <a:t>La orden más simple es la de compra o venta a precio de mercado, pero además, una plataforma de forex, permite colocar otro tipo de órdenes: compra y venta a precio de mercado y compra y venta a determinado precio.</a:t>
            </a:r>
          </a:p>
          <a:p>
            <a:pPr algn="just">
              <a:buNone/>
              <a:defRPr/>
            </a:pPr>
            <a:endParaRPr lang="es-ES" sz="1300" b="1" dirty="0">
              <a:latin typeface="Arial" pitchFamily="34" charset="0"/>
              <a:cs typeface="Arial" pitchFamily="34" charset="0"/>
            </a:endParaRPr>
          </a:p>
          <a:p>
            <a:pPr algn="just">
              <a:defRPr/>
            </a:pPr>
            <a:r>
              <a:rPr lang="es-ES" sz="1800" b="1" dirty="0">
                <a:latin typeface="Arial" pitchFamily="34" charset="0"/>
                <a:cs typeface="Arial" pitchFamily="34" charset="0"/>
              </a:rPr>
              <a:t>Muchos </a:t>
            </a:r>
            <a:r>
              <a:rPr lang="es-ES" sz="1800" b="1" i="1" dirty="0">
                <a:solidFill>
                  <a:srgbClr val="FF0000"/>
                </a:solidFill>
                <a:latin typeface="Arial" pitchFamily="34" charset="0"/>
                <a:cs typeface="Arial" pitchFamily="34" charset="0"/>
              </a:rPr>
              <a:t>bróker</a:t>
            </a:r>
            <a:r>
              <a:rPr lang="es-ES" sz="1800" b="1" dirty="0">
                <a:latin typeface="Arial" pitchFamily="34" charset="0"/>
                <a:cs typeface="Arial" pitchFamily="34" charset="0"/>
              </a:rPr>
              <a:t> de forex ofrecen una plataforma que nos permite operar únicamente con ellos (plataformas propietarias porque su</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normAutofit/>
          </a:bodyPr>
          <a:lstStyle/>
          <a:p>
            <a:pPr algn="ctr"/>
            <a:r>
              <a:rPr lang="es-ES" sz="2000" b="1" dirty="0">
                <a:solidFill>
                  <a:schemeClr val="tx1"/>
                </a:solidFill>
                <a:latin typeface="Arial" pitchFamily="34" charset="0"/>
                <a:cs typeface="Arial" pitchFamily="34" charset="0"/>
              </a:rPr>
              <a:t>el yuan junto a las principales monedas del mundo</a:t>
            </a:r>
          </a:p>
        </p:txBody>
      </p:sp>
      <p:sp>
        <p:nvSpPr>
          <p:cNvPr id="3" name="2 Marcador de contenido"/>
          <p:cNvSpPr>
            <a:spLocks noGrp="1"/>
          </p:cNvSpPr>
          <p:nvPr>
            <p:ph sz="quarter" idx="1"/>
          </p:nvPr>
        </p:nvSpPr>
        <p:spPr>
          <a:xfrm>
            <a:off x="457200" y="764704"/>
            <a:ext cx="8229600" cy="5760640"/>
          </a:xfrm>
        </p:spPr>
        <p:txBody>
          <a:bodyPr>
            <a:noAutofit/>
          </a:bodyPr>
          <a:lstStyle/>
          <a:p>
            <a:pPr algn="just"/>
            <a:r>
              <a:rPr lang="es-ES" sz="1800" b="1" dirty="0">
                <a:latin typeface="Arial" pitchFamily="34" charset="0"/>
                <a:cs typeface="Arial" pitchFamily="34" charset="0"/>
              </a:rPr>
              <a:t>Con su admisión en la cesta de divisas, el yuan será la tercera divisa con mayor peso entre los DEG (Derechos Especiales de Giro), detrás del dólar (41,73 %) y el euro (30,93 %). A pesar de la fuerte oposición del Departamento del Tesoro de Estados Unidos, el yuan es el quinto miembro de la canasta de divisas del FMI.</a:t>
            </a:r>
          </a:p>
          <a:p>
            <a:pPr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En 2009, Pekín ya dejó claro que aspiraba a que el yuan fuera una moneda de reserva mundial.  China, la segunda mayor economía del planeta, pidió en 2014 al FMI que integrase al yuan a la canasta de monedas que conforman los Derechos Especiales de Giro (DEG).  Sin embargo, en ese momento, el yuan era visto como demasiado controlado por el Gobierno como para incorporarlo. Pero ahora fue considerado ajustado a los criterios del FMI.</a:t>
            </a:r>
          </a:p>
          <a:p>
            <a:pPr algn="just"/>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¿Qué son los DEG?</a:t>
            </a:r>
          </a:p>
          <a:p>
            <a:pPr algn="just">
              <a:buNone/>
            </a:pPr>
            <a:r>
              <a:rPr lang="es-ES" sz="1800" b="1" dirty="0">
                <a:latin typeface="Arial" pitchFamily="34" charset="0"/>
                <a:cs typeface="Arial" pitchFamily="34" charset="0"/>
              </a:rPr>
              <a:t>	Son el instrumento monetario del FMI que sirve, por ejemplo, para estimar las tasas de interés de los préstamos que concede.  Los países miembros además pueden utilizarlos para afrontar obligaciones ante el FMI o, también, para ajustar sus reservas monetarias.</a:t>
            </a:r>
          </a:p>
          <a:p>
            <a:pPr algn="just"/>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normAutofit/>
          </a:bodyPr>
          <a:lstStyle/>
          <a:p>
            <a:pPr algn="ctr"/>
            <a:r>
              <a:rPr lang="es-ES" sz="2000" b="1" dirty="0">
                <a:solidFill>
                  <a:schemeClr val="tx1"/>
                </a:solidFill>
                <a:latin typeface="Arial" pitchFamily="34" charset="0"/>
                <a:cs typeface="Arial" pitchFamily="34" charset="0"/>
              </a:rPr>
              <a:t>el yuan junto a las principales monedas del mundo</a:t>
            </a:r>
          </a:p>
        </p:txBody>
      </p:sp>
      <p:sp>
        <p:nvSpPr>
          <p:cNvPr id="3" name="2 Marcador de contenido"/>
          <p:cNvSpPr>
            <a:spLocks noGrp="1"/>
          </p:cNvSpPr>
          <p:nvPr>
            <p:ph sz="quarter" idx="1"/>
          </p:nvPr>
        </p:nvSpPr>
        <p:spPr>
          <a:xfrm>
            <a:off x="395536" y="764704"/>
            <a:ext cx="8352928" cy="5760640"/>
          </a:xfrm>
        </p:spPr>
        <p:txBody>
          <a:bodyPr>
            <a:noAutofit/>
          </a:bodyPr>
          <a:lstStyle/>
          <a:p>
            <a:pPr algn="just"/>
            <a:r>
              <a:rPr lang="es-NI" sz="1800" b="1" dirty="0">
                <a:latin typeface="Arial" pitchFamily="34" charset="0"/>
                <a:cs typeface="Arial" pitchFamily="34" charset="0"/>
              </a:rPr>
              <a:t>¿Con qué periodicidad se revisa el peso de cada moneda?</a:t>
            </a:r>
            <a:endParaRPr lang="es-ES" sz="1800" b="1" dirty="0">
              <a:latin typeface="Arial" pitchFamily="34" charset="0"/>
              <a:cs typeface="Arial" pitchFamily="34" charset="0"/>
            </a:endParaRPr>
          </a:p>
          <a:p>
            <a:pPr algn="just">
              <a:buNone/>
            </a:pPr>
            <a:r>
              <a:rPr lang="es-ES" sz="1800" b="1" dirty="0">
                <a:latin typeface="Arial" pitchFamily="34" charset="0"/>
                <a:cs typeface="Arial" pitchFamily="34" charset="0"/>
              </a:rPr>
              <a:t>	- La integración y peso de cada moneda en los DEG es revisada cada cinco años. La última vez que hubo cambios en la cesta fue en 2000, cuando el euro reemplazó al marco alemán y al franco francés. La próxima revisión está programada para el 30 de septiembre de 2021.</a:t>
            </a:r>
          </a:p>
          <a:p>
            <a:pPr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En conclusión, si bien es cierto que el yuan todavía tiene un largo camino por recorrer para estar en condiciones de competir cara a cara frente al dólar, no hay duda de que su inclusión en la canasta de divisas del FMI constituye un hito histórico. Esto demuestra que el mundo de las finanzas está cambiando.</a:t>
            </a:r>
          </a:p>
          <a:p>
            <a:pPr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¿Qué cambios vendrán, en el campo de las finanzas internacionales, cuando el yuan logre su adhesión a los DEG? </a:t>
            </a:r>
          </a:p>
          <a:p>
            <a:pPr algn="just">
              <a:buNone/>
            </a:pPr>
            <a:r>
              <a:rPr lang="es-ES" sz="1800" b="1" dirty="0">
                <a:latin typeface="Arial" pitchFamily="34" charset="0"/>
                <a:cs typeface="Arial" pitchFamily="34" charset="0"/>
              </a:rPr>
              <a:t>	- Las reservas acumuladas en yuanes serían reconocidas finalmente por el FMI; la emisión de bonos y la apertura de cuentas bancarias en yuanes aumentarían de manera significativa. Por añadidura, la disminución de los costos de transacción, impulsaría la expansión de las empresas chinas en ultramar. Una vez incrustado en los DEG, el yuan rebasaría los pesos relativos tanto del yen como de la libra.</a:t>
            </a:r>
          </a:p>
          <a:p>
            <a:endParaRPr lang="es-ES" sz="1800" dirty="0"/>
          </a:p>
          <a:p>
            <a:endParaRPr lang="es-ES" sz="1800" dirty="0"/>
          </a:p>
          <a:p>
            <a:pPr>
              <a:buNone/>
            </a:pPr>
            <a:br>
              <a:rPr lang="es-ES" sz="1800" dirty="0"/>
            </a:b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562074"/>
          </a:xfrm>
        </p:spPr>
        <p:txBody>
          <a:bodyPr/>
          <a:lstStyle/>
          <a:p>
            <a:pPr algn="ctr"/>
            <a:r>
              <a:rPr lang="es-NI" sz="2000" b="1" dirty="0">
                <a:solidFill>
                  <a:schemeClr val="tx1">
                    <a:lumMod val="75000"/>
                    <a:lumOff val="25000"/>
                  </a:schemeClr>
                </a:solidFill>
                <a:latin typeface="Arial" pitchFamily="34" charset="0"/>
                <a:cs typeface="Arial" pitchFamily="34" charset="0"/>
              </a:rPr>
              <a:t>Evolución del Tipo de Cambio Efectivo Real del USD</a:t>
            </a:r>
            <a:endParaRPr lang="es-ES" sz="2000" dirty="0"/>
          </a:p>
        </p:txBody>
      </p:sp>
      <p:sp>
        <p:nvSpPr>
          <p:cNvPr id="3" name="2 Marcador de contenido"/>
          <p:cNvSpPr>
            <a:spLocks noGrp="1"/>
          </p:cNvSpPr>
          <p:nvPr>
            <p:ph sz="quarter" idx="1"/>
          </p:nvPr>
        </p:nvSpPr>
        <p:spPr>
          <a:xfrm>
            <a:off x="457200" y="764704"/>
            <a:ext cx="8229600" cy="5832648"/>
          </a:xfrm>
        </p:spPr>
        <p:txBody>
          <a:bodyPr>
            <a:normAutofit fontScale="85000" lnSpcReduction="20000"/>
          </a:bodyPr>
          <a:lstStyle/>
          <a:p>
            <a:pPr algn="just">
              <a:buNone/>
            </a:pPr>
            <a:endParaRPr lang="es-ES" sz="1800" dirty="0"/>
          </a:p>
          <a:p>
            <a:pPr algn="just">
              <a:buNone/>
            </a:pPr>
            <a:endParaRPr lang="es-ES" sz="1800" dirty="0"/>
          </a:p>
          <a:p>
            <a:pPr algn="just">
              <a:buNone/>
            </a:pPr>
            <a:endParaRPr lang="es-ES" sz="1800" dirty="0"/>
          </a:p>
          <a:p>
            <a:pPr algn="just">
              <a:buNone/>
            </a:pPr>
            <a:endParaRPr lang="es-NI" sz="1800" dirty="0"/>
          </a:p>
          <a:p>
            <a:pPr algn="just">
              <a:buNone/>
            </a:pPr>
            <a:endParaRPr lang="es-NI" sz="1800" dirty="0"/>
          </a:p>
          <a:p>
            <a:pPr algn="just">
              <a:buNone/>
            </a:pPr>
            <a:endParaRPr lang="es-NI" sz="1800" dirty="0"/>
          </a:p>
          <a:p>
            <a:pPr algn="just">
              <a:buNone/>
            </a:pPr>
            <a:endParaRPr lang="es-NI" sz="1800" dirty="0"/>
          </a:p>
          <a:p>
            <a:pPr algn="just">
              <a:buNone/>
            </a:pPr>
            <a:endParaRPr lang="es-NI" sz="1800" dirty="0"/>
          </a:p>
          <a:p>
            <a:pPr algn="ctr">
              <a:buNone/>
            </a:pPr>
            <a:endParaRPr lang="es-NI"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r>
              <a:rPr lang="es-ES" sz="1800" dirty="0"/>
              <a:t>	</a:t>
            </a:r>
          </a:p>
          <a:p>
            <a:pPr algn="just">
              <a:buNone/>
            </a:pPr>
            <a:endParaRPr lang="es-ES" sz="1100" dirty="0"/>
          </a:p>
          <a:p>
            <a:pPr algn="just">
              <a:buNone/>
            </a:pPr>
            <a:r>
              <a:rPr lang="es-ES" sz="1100" dirty="0"/>
              <a:t>	</a:t>
            </a:r>
            <a:endParaRPr lang="es-ES" sz="3800" dirty="0">
              <a:latin typeface="Arial" pitchFamily="34" charset="0"/>
              <a:cs typeface="Arial" pitchFamily="34" charset="0"/>
            </a:endParaRPr>
          </a:p>
          <a:p>
            <a:pPr algn="just">
              <a:buNone/>
            </a:pPr>
            <a:endParaRPr lang="es-ES" sz="1800" dirty="0"/>
          </a:p>
          <a:p>
            <a:pPr algn="just">
              <a:buNone/>
            </a:pPr>
            <a:r>
              <a:rPr lang="es-ES" sz="1800" dirty="0"/>
              <a:t>	</a:t>
            </a:r>
          </a:p>
          <a:p>
            <a:pPr>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pic>
        <p:nvPicPr>
          <p:cNvPr id="5" name="4 Imagen" descr="   "/>
          <p:cNvPicPr/>
          <p:nvPr/>
        </p:nvPicPr>
        <p:blipFill>
          <a:blip r:embed="rId2" cstate="print"/>
          <a:srcRect/>
          <a:stretch>
            <a:fillRect/>
          </a:stretch>
        </p:blipFill>
        <p:spPr bwMode="auto">
          <a:xfrm>
            <a:off x="611560" y="908720"/>
            <a:ext cx="8064896" cy="5472608"/>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solidFill>
                  <a:schemeClr val="tx1">
                    <a:lumMod val="75000"/>
                    <a:lumOff val="25000"/>
                  </a:schemeClr>
                </a:solidFill>
                <a:latin typeface="Arial" pitchFamily="34" charset="0"/>
                <a:cs typeface="Arial" pitchFamily="34" charset="0"/>
              </a:rPr>
              <a:t>Evolución del Tipo de Cambio Efectivo Real del USD</a:t>
            </a:r>
            <a:endParaRPr lang="es-ES" sz="2000" dirty="0"/>
          </a:p>
        </p:txBody>
      </p:sp>
      <p:sp>
        <p:nvSpPr>
          <p:cNvPr id="3" name="2 Marcador de contenido"/>
          <p:cNvSpPr>
            <a:spLocks noGrp="1"/>
          </p:cNvSpPr>
          <p:nvPr>
            <p:ph sz="quarter" idx="1"/>
          </p:nvPr>
        </p:nvSpPr>
        <p:spPr>
          <a:xfrm>
            <a:off x="395536" y="836712"/>
            <a:ext cx="8280920" cy="5760640"/>
          </a:xfrm>
        </p:spPr>
        <p:txBody>
          <a:bodyPr>
            <a:noAutofit/>
          </a:bodyPr>
          <a:lstStyle/>
          <a:p>
            <a:pPr algn="just">
              <a:buNone/>
            </a:pPr>
            <a:r>
              <a:rPr lang="es-ES" sz="1100" dirty="0"/>
              <a:t>	</a:t>
            </a:r>
            <a:r>
              <a:rPr lang="es-ES" sz="1800" b="1" dirty="0">
                <a:latin typeface="Arial" pitchFamily="34" charset="0"/>
                <a:cs typeface="Arial" pitchFamily="34" charset="0"/>
              </a:rPr>
              <a:t>Desde el abandono del sistema de tipos de cambio fijos de Bretton Woods en 1971, el dólar ha reforzado su importancia como divisa clave de las relaciones monetarias y financieras internacionales: es la principal moneda de reserva de los bancos centrales del mundo, y las transacciones comerciales y los activos financieros (depósitos, obligaciones, bonos) denominados en dólares cuentan con liquidez en los mercados secundarios. Esto lo vuelve atractivo para los inversionistas financieros, en relación con el uso del euro y el yen, las dos grandes monedas cuyo valor se determina en los mercados financieros. </a:t>
            </a:r>
          </a:p>
          <a:p>
            <a:pPr algn="just">
              <a:buNone/>
            </a:pPr>
            <a:endParaRPr lang="es-ES" sz="1200" b="1" dirty="0">
              <a:latin typeface="Arial" pitchFamily="34" charset="0"/>
              <a:cs typeface="Arial" pitchFamily="34" charset="0"/>
            </a:endParaRPr>
          </a:p>
          <a:p>
            <a:pPr algn="just">
              <a:buNone/>
            </a:pPr>
            <a:r>
              <a:rPr lang="es-ES" sz="1800" b="1" dirty="0">
                <a:latin typeface="Arial" pitchFamily="34" charset="0"/>
                <a:cs typeface="Arial" pitchFamily="34" charset="0"/>
              </a:rPr>
              <a:t>	La importancia del dólar en América Latina y en numerosos estados asiáticos se manifiesta en su uso habitual en las transacciones del mundo de los negocios, con diferente grado de dolarización de los países.</a:t>
            </a:r>
          </a:p>
          <a:p>
            <a:pPr algn="just">
              <a:buNone/>
            </a:pPr>
            <a:r>
              <a:rPr lang="es-NI" sz="1200" b="1" dirty="0">
                <a:latin typeface="Arial" pitchFamily="34" charset="0"/>
                <a:cs typeface="Arial" pitchFamily="34" charset="0"/>
              </a:rPr>
              <a:t>          </a:t>
            </a:r>
          </a:p>
          <a:p>
            <a:pPr algn="just">
              <a:buNone/>
            </a:pPr>
            <a:r>
              <a:rPr lang="es-NI" sz="1800" b="1" dirty="0">
                <a:latin typeface="Arial" pitchFamily="34" charset="0"/>
                <a:cs typeface="Arial" pitchFamily="34" charset="0"/>
              </a:rPr>
              <a:t>	</a:t>
            </a:r>
            <a:r>
              <a:rPr lang="es-ES" sz="1800" b="1" dirty="0">
                <a:latin typeface="Arial" pitchFamily="34" charset="0"/>
                <a:cs typeface="Arial" pitchFamily="34" charset="0"/>
              </a:rPr>
              <a:t>El indicador (tipo de cambio efectivo real) se calcula considerando la evolución de los tipos de cambio nominales ajustada por las diferencias de las tasas de inflación de los países con los cuales Estados Unidos ha mantenido relaciones comerciales.</a:t>
            </a:r>
          </a:p>
          <a:p>
            <a:pPr algn="just">
              <a:buNone/>
            </a:pPr>
            <a:endParaRPr lang="es-ES" sz="1800" dirty="0"/>
          </a:p>
          <a:p>
            <a:pPr algn="just">
              <a:buNone/>
            </a:pPr>
            <a:r>
              <a:rPr lang="es-ES" sz="1800" dirty="0"/>
              <a:t>	</a:t>
            </a:r>
          </a:p>
          <a:p>
            <a:pPr>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solidFill>
                  <a:schemeClr val="tx1">
                    <a:lumMod val="75000"/>
                    <a:lumOff val="25000"/>
                  </a:schemeClr>
                </a:solidFill>
                <a:latin typeface="Arial" pitchFamily="34" charset="0"/>
                <a:cs typeface="Arial" pitchFamily="34" charset="0"/>
              </a:rPr>
              <a:t>Evolución del Tipo de Cambio Efectivo Real del USD</a:t>
            </a:r>
            <a:endParaRPr lang="es-ES" sz="2000" dirty="0"/>
          </a:p>
        </p:txBody>
      </p:sp>
      <p:sp>
        <p:nvSpPr>
          <p:cNvPr id="3" name="2 Marcador de contenido"/>
          <p:cNvSpPr>
            <a:spLocks noGrp="1"/>
          </p:cNvSpPr>
          <p:nvPr>
            <p:ph sz="quarter" idx="1"/>
          </p:nvPr>
        </p:nvSpPr>
        <p:spPr>
          <a:xfrm>
            <a:off x="457200" y="836712"/>
            <a:ext cx="8229600" cy="5688632"/>
          </a:xfrm>
        </p:spPr>
        <p:txBody>
          <a:bodyPr>
            <a:normAutofit fontScale="25000" lnSpcReduction="20000"/>
          </a:bodyPr>
          <a:lstStyle/>
          <a:p>
            <a:pPr algn="just">
              <a:buNone/>
            </a:pPr>
            <a:r>
              <a:rPr lang="es-ES" sz="7200" dirty="0">
                <a:latin typeface="Arial" pitchFamily="34" charset="0"/>
                <a:cs typeface="Arial" pitchFamily="34" charset="0"/>
              </a:rPr>
              <a:t>	</a:t>
            </a:r>
            <a:r>
              <a:rPr lang="es-ES" sz="7200" b="1" dirty="0">
                <a:latin typeface="Arial" pitchFamily="34" charset="0"/>
                <a:cs typeface="Arial" pitchFamily="34" charset="0"/>
              </a:rPr>
              <a:t>El indicador se puede considerar una aproximación a la competitividad internacional de Estados Unidos. Los aumentos (y disminuciones) del TCER indican una </a:t>
            </a:r>
            <a:r>
              <a:rPr lang="es-ES" sz="7200" b="1" i="1" dirty="0">
                <a:solidFill>
                  <a:srgbClr val="FF0000"/>
                </a:solidFill>
                <a:latin typeface="Arial" pitchFamily="34" charset="0"/>
                <a:cs typeface="Arial" pitchFamily="34" charset="0"/>
              </a:rPr>
              <a:t>apreciación</a:t>
            </a:r>
            <a:r>
              <a:rPr lang="es-ES" sz="7200" b="1" dirty="0">
                <a:latin typeface="Arial" pitchFamily="34" charset="0"/>
                <a:cs typeface="Arial" pitchFamily="34" charset="0"/>
              </a:rPr>
              <a:t> (o </a:t>
            </a:r>
            <a:r>
              <a:rPr lang="es-ES" sz="7200" b="1" i="1" dirty="0">
                <a:solidFill>
                  <a:srgbClr val="FF0000"/>
                </a:solidFill>
                <a:latin typeface="Arial" pitchFamily="34" charset="0"/>
                <a:cs typeface="Arial" pitchFamily="34" charset="0"/>
              </a:rPr>
              <a:t>depreciación</a:t>
            </a:r>
            <a:r>
              <a:rPr lang="es-ES" sz="7200" b="1" dirty="0">
                <a:latin typeface="Arial" pitchFamily="34" charset="0"/>
                <a:cs typeface="Arial" pitchFamily="34" charset="0"/>
              </a:rPr>
              <a:t>) del dólar respecto del resto de las monedas. </a:t>
            </a:r>
          </a:p>
          <a:p>
            <a:pPr algn="just">
              <a:buNone/>
            </a:pPr>
            <a:r>
              <a:rPr lang="es-ES" sz="7200" b="1" dirty="0">
                <a:latin typeface="Arial" pitchFamily="34" charset="0"/>
                <a:cs typeface="Arial" pitchFamily="34" charset="0"/>
              </a:rPr>
              <a:t>       </a:t>
            </a:r>
            <a:r>
              <a:rPr lang="es-ES" sz="1200" b="1" dirty="0">
                <a:latin typeface="Arial" pitchFamily="34" charset="0"/>
                <a:cs typeface="Arial" pitchFamily="34" charset="0"/>
              </a:rPr>
              <a:t>    </a:t>
            </a:r>
            <a:r>
              <a:rPr lang="es-ES" sz="7200" b="1" dirty="0">
                <a:latin typeface="Arial" pitchFamily="34" charset="0"/>
                <a:cs typeface="Arial" pitchFamily="34" charset="0"/>
              </a:rPr>
              <a:t>	</a:t>
            </a:r>
            <a:r>
              <a:rPr lang="es-ES" sz="1200" b="1" dirty="0">
                <a:latin typeface="Arial" pitchFamily="34" charset="0"/>
                <a:cs typeface="Arial" pitchFamily="34" charset="0"/>
              </a:rPr>
              <a:t>      </a:t>
            </a:r>
            <a:endParaRPr lang="es-ES" sz="7200" b="1" dirty="0">
              <a:latin typeface="Arial" pitchFamily="34" charset="0"/>
              <a:cs typeface="Arial" pitchFamily="34" charset="0"/>
            </a:endParaRPr>
          </a:p>
          <a:p>
            <a:pPr algn="just">
              <a:buNone/>
            </a:pPr>
            <a:r>
              <a:rPr lang="es-ES" sz="7200" b="1" dirty="0">
                <a:latin typeface="Arial" pitchFamily="34" charset="0"/>
                <a:cs typeface="Arial" pitchFamily="34" charset="0"/>
              </a:rPr>
              <a:t>	Se puede observar una tendencia de largo plazo a la </a:t>
            </a:r>
            <a:r>
              <a:rPr lang="es-ES" sz="7200" b="1" i="1" dirty="0">
                <a:solidFill>
                  <a:srgbClr val="FF0000"/>
                </a:solidFill>
                <a:latin typeface="Arial" pitchFamily="34" charset="0"/>
                <a:cs typeface="Arial" pitchFamily="34" charset="0"/>
              </a:rPr>
              <a:t>depreciación</a:t>
            </a:r>
            <a:r>
              <a:rPr lang="es-ES" sz="7200" b="1" dirty="0">
                <a:latin typeface="Arial" pitchFamily="34" charset="0"/>
                <a:cs typeface="Arial" pitchFamily="34" charset="0"/>
              </a:rPr>
              <a:t> del dólar, los movimientos observados muestran una tendencia cíclica, que el gráfico capta claramente. Dichos ciclos suelen tener efectos devastadores, especialmente por las crisis financieras que los acompañan. La </a:t>
            </a:r>
            <a:r>
              <a:rPr lang="es-ES" sz="7200" b="1" i="1" dirty="0">
                <a:solidFill>
                  <a:srgbClr val="FF0000"/>
                </a:solidFill>
                <a:latin typeface="Arial" pitchFamily="34" charset="0"/>
                <a:cs typeface="Arial" pitchFamily="34" charset="0"/>
              </a:rPr>
              <a:t>apreciación</a:t>
            </a:r>
            <a:r>
              <a:rPr lang="es-ES" sz="7200" b="1" dirty="0">
                <a:latin typeface="Arial" pitchFamily="34" charset="0"/>
                <a:cs typeface="Arial" pitchFamily="34" charset="0"/>
              </a:rPr>
              <a:t> de fines de los años 70 hasta mediados de los 80 constituye el marco de referencia de la crisis de endeudamiento externo de los países en desarrollo.</a:t>
            </a:r>
          </a:p>
          <a:p>
            <a:pPr algn="just">
              <a:buNone/>
            </a:pPr>
            <a:r>
              <a:rPr lang="es-NI" sz="7200" b="1" dirty="0">
                <a:latin typeface="Arial" pitchFamily="34" charset="0"/>
                <a:cs typeface="Arial" pitchFamily="34" charset="0"/>
              </a:rPr>
              <a:t> 	</a:t>
            </a:r>
            <a:endParaRPr lang="es-ES" sz="7200" b="1" dirty="0">
              <a:latin typeface="Arial" pitchFamily="34" charset="0"/>
              <a:cs typeface="Arial" pitchFamily="34" charset="0"/>
            </a:endParaRPr>
          </a:p>
          <a:p>
            <a:pPr algn="just">
              <a:buNone/>
            </a:pPr>
            <a:r>
              <a:rPr lang="es-ES" sz="7200" b="1" dirty="0">
                <a:latin typeface="Arial" pitchFamily="34" charset="0"/>
                <a:cs typeface="Arial" pitchFamily="34" charset="0"/>
              </a:rPr>
              <a:t>	En este comportamiento del dólar es preciso tener presentes dos aspectos estructurales. El primero, es la relevancia del dólar como divisa internacional, que coloca a Estados Unidos en una situación muy particular. Con la globalización financiera los determinantes reales de las paridades cambiarias dejan de depender de los factores comerciales y pasan a influir los determinantes financieros, que parecen moverse con una lógica ajena a los déficits comerciales, la ocupación y la sustentabilidad fiscal de largo plazo de los países.</a:t>
            </a:r>
          </a:p>
          <a:p>
            <a:pPr algn="just">
              <a:buNone/>
            </a:pPr>
            <a:endParaRPr lang="es-NI" sz="7200" b="1" dirty="0">
              <a:latin typeface="Arial" pitchFamily="34" charset="0"/>
              <a:cs typeface="Arial" pitchFamily="34" charset="0"/>
            </a:endParaRPr>
          </a:p>
          <a:p>
            <a:pPr algn="just">
              <a:buNone/>
            </a:pPr>
            <a:r>
              <a:rPr lang="es-ES" sz="7200" b="1" dirty="0">
                <a:latin typeface="Arial" pitchFamily="34" charset="0"/>
                <a:cs typeface="Arial" pitchFamily="34" charset="0"/>
              </a:rPr>
              <a:t>	</a:t>
            </a:r>
          </a:p>
          <a:p>
            <a:pPr algn="just">
              <a:buNone/>
            </a:pPr>
            <a:endParaRPr lang="es-ES" sz="5500" dirty="0">
              <a:latin typeface="Arial" pitchFamily="34" charset="0"/>
              <a:cs typeface="Arial" pitchFamily="34" charset="0"/>
            </a:endParaRPr>
          </a:p>
          <a:p>
            <a:pPr algn="just">
              <a:buNone/>
            </a:pPr>
            <a:endParaRPr lang="es-ES" sz="5500" dirty="0">
              <a:latin typeface="Arial" pitchFamily="34" charset="0"/>
              <a:cs typeface="Arial" pitchFamily="34" charset="0"/>
            </a:endParaRPr>
          </a:p>
          <a:p>
            <a:pPr algn="just">
              <a:buNone/>
            </a:pPr>
            <a:endParaRPr lang="es-ES" sz="1800" dirty="0"/>
          </a:p>
          <a:p>
            <a:pPr algn="just">
              <a:buNone/>
            </a:pPr>
            <a:endParaRPr lang="es-ES" sz="1800" dirty="0"/>
          </a:p>
          <a:p>
            <a:pPr algn="just">
              <a:buNone/>
            </a:pPr>
            <a:endParaRPr lang="es-ES" sz="1800" dirty="0"/>
          </a:p>
          <a:p>
            <a:pPr algn="just">
              <a:buNone/>
            </a:pPr>
            <a:endParaRPr lang="es-NI" sz="1800" dirty="0"/>
          </a:p>
          <a:p>
            <a:pPr algn="just">
              <a:buNone/>
            </a:pPr>
            <a:endParaRPr lang="es-NI" sz="1800" dirty="0"/>
          </a:p>
          <a:p>
            <a:pPr algn="just">
              <a:buNone/>
            </a:pPr>
            <a:endParaRPr lang="es-NI" sz="1800" dirty="0"/>
          </a:p>
          <a:p>
            <a:pPr algn="just">
              <a:buNone/>
            </a:pPr>
            <a:endParaRPr lang="es-NI" sz="1800" dirty="0"/>
          </a:p>
          <a:p>
            <a:pPr algn="just">
              <a:buNone/>
            </a:pPr>
            <a:endParaRPr lang="es-NI" sz="1800" dirty="0"/>
          </a:p>
          <a:p>
            <a:pPr algn="ctr">
              <a:buNone/>
            </a:pPr>
            <a:endParaRPr lang="es-NI"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r>
              <a:rPr lang="es-ES" sz="1800" dirty="0"/>
              <a:t>	</a:t>
            </a:r>
          </a:p>
          <a:p>
            <a:pPr algn="just">
              <a:buNone/>
            </a:pPr>
            <a:endParaRPr lang="es-ES" sz="1800" dirty="0"/>
          </a:p>
          <a:p>
            <a:pPr>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lumMod val="75000"/>
                    <a:lumOff val="25000"/>
                  </a:schemeClr>
                </a:solidFill>
                <a:latin typeface="Arial" pitchFamily="34" charset="0"/>
                <a:cs typeface="Arial" pitchFamily="34" charset="0"/>
              </a:rPr>
              <a:t>Evolución del Tipo de Cambio Efectivo Real del USD</a:t>
            </a:r>
            <a:endParaRPr lang="es-ES" sz="2000" dirty="0"/>
          </a:p>
        </p:txBody>
      </p:sp>
      <p:sp>
        <p:nvSpPr>
          <p:cNvPr id="3" name="2 Marcador de contenido"/>
          <p:cNvSpPr>
            <a:spLocks noGrp="1"/>
          </p:cNvSpPr>
          <p:nvPr>
            <p:ph sz="quarter" idx="1"/>
          </p:nvPr>
        </p:nvSpPr>
        <p:spPr>
          <a:xfrm>
            <a:off x="457200" y="764704"/>
            <a:ext cx="8229600" cy="5832648"/>
          </a:xfrm>
        </p:spPr>
        <p:txBody>
          <a:bodyPr>
            <a:normAutofit fontScale="25000" lnSpcReduction="20000"/>
          </a:bodyPr>
          <a:lstStyle/>
          <a:p>
            <a:pPr algn="just"/>
            <a:r>
              <a:rPr lang="es-ES" sz="7200" b="1" dirty="0">
                <a:latin typeface="Arial" pitchFamily="34" charset="0"/>
                <a:cs typeface="Arial" pitchFamily="34" charset="0"/>
              </a:rPr>
              <a:t>En segundo lugar, corresponde considerar los rasgos que ha adquirido el funcionamiento de la economía internacional liderada por las finanzas de mercado. Los fenómenos asociados comienzan a ser analizados con mayor rigor en los últimos años, tanto en las economías industrializadas como en las emergentes. En particular se ha puesto de relevancia el endeudamiento de las familias para sostener los niveles de consumo cuando los ingresos salariales permanecen estancados. Adicionalmente, se constata que los ciclos del dólar afectan la asignación de recursos en el largo plazo al desviar recursos de inversiones de largo plazo hacia actividades más rentables en el corto plazo.</a:t>
            </a:r>
          </a:p>
          <a:p>
            <a:pPr algn="just">
              <a:buNone/>
            </a:pPr>
            <a:endParaRPr lang="es-ES" sz="4800" b="1" dirty="0">
              <a:latin typeface="Arial" pitchFamily="34" charset="0"/>
              <a:cs typeface="Arial" pitchFamily="34" charset="0"/>
            </a:endParaRPr>
          </a:p>
          <a:p>
            <a:pPr algn="just"/>
            <a:r>
              <a:rPr lang="es-ES" sz="7200" b="1" dirty="0">
                <a:latin typeface="Arial" pitchFamily="34" charset="0"/>
                <a:cs typeface="Arial" pitchFamily="34" charset="0"/>
              </a:rPr>
              <a:t>¿Por qué se </a:t>
            </a:r>
            <a:r>
              <a:rPr lang="es-ES" sz="7200" b="1" i="1" dirty="0">
                <a:solidFill>
                  <a:srgbClr val="FF0000"/>
                </a:solidFill>
                <a:latin typeface="Arial" pitchFamily="34" charset="0"/>
                <a:cs typeface="Arial" pitchFamily="34" charset="0"/>
              </a:rPr>
              <a:t>aprecia</a:t>
            </a:r>
            <a:r>
              <a:rPr lang="es-ES" sz="7200" b="1" dirty="0">
                <a:latin typeface="Arial" pitchFamily="34" charset="0"/>
                <a:cs typeface="Arial" pitchFamily="34" charset="0"/>
              </a:rPr>
              <a:t> el dólar?</a:t>
            </a:r>
          </a:p>
          <a:p>
            <a:pPr algn="just">
              <a:buNone/>
            </a:pPr>
            <a:r>
              <a:rPr lang="es-ES" sz="7200" b="1" dirty="0">
                <a:latin typeface="Arial" pitchFamily="34" charset="0"/>
                <a:cs typeface="Arial" pitchFamily="34" charset="0"/>
              </a:rPr>
              <a:t>	- Por la divergencia de la política monetaria entre las principales economías: expansionista en Estados Unidos hasta octubre de 2014, al tiempo que contractiva en Japón hasta comienzos de 2013, y contractiva también en la zona euro hasta fines de 2014.</a:t>
            </a:r>
          </a:p>
          <a:p>
            <a:pPr algn="just">
              <a:buNone/>
            </a:pPr>
            <a:endParaRPr lang="es-ES" sz="4800" b="1" dirty="0">
              <a:latin typeface="Arial" pitchFamily="34" charset="0"/>
              <a:cs typeface="Arial" pitchFamily="34" charset="0"/>
            </a:endParaRPr>
          </a:p>
          <a:p>
            <a:pPr algn="just">
              <a:buNone/>
            </a:pPr>
            <a:r>
              <a:rPr lang="es-NI" sz="7200" b="1" dirty="0">
                <a:latin typeface="Arial" pitchFamily="34" charset="0"/>
                <a:cs typeface="Arial" pitchFamily="34" charset="0"/>
              </a:rPr>
              <a:t>	-  Por </a:t>
            </a:r>
            <a:r>
              <a:rPr lang="es-ES" sz="7200" b="1" dirty="0">
                <a:latin typeface="Arial" pitchFamily="34" charset="0"/>
                <a:cs typeface="Arial" pitchFamily="34" charset="0"/>
              </a:rPr>
              <a:t>los problemas de la continuación del crecimiento liderado por las economías del sur, especialmente vinculadas a la estrategia de crecimiento de mediano plazo de China y otros países de Asia, así como al efecto del descenso en el precio de bienes primarios, cuyo impacto más elocuente ha sido la reciente caída del petróleo.</a:t>
            </a:r>
          </a:p>
          <a:p>
            <a:pPr algn="just"/>
            <a:endParaRPr lang="es-ES" sz="7200" b="1"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NI" sz="1800" dirty="0"/>
          </a:p>
          <a:p>
            <a:pPr algn="just">
              <a:buNone/>
            </a:pPr>
            <a:endParaRPr lang="es-NI" sz="1800" dirty="0"/>
          </a:p>
          <a:p>
            <a:pPr algn="ctr">
              <a:buNone/>
            </a:pPr>
            <a:endParaRPr lang="es-NI"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r>
              <a:rPr lang="es-ES" sz="1800" dirty="0"/>
              <a:t>	</a:t>
            </a:r>
          </a:p>
          <a:p>
            <a:pPr algn="just">
              <a:buNone/>
            </a:pPr>
            <a:endParaRPr lang="es-ES" sz="1800" dirty="0"/>
          </a:p>
          <a:p>
            <a:pPr>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lstStyle/>
          <a:p>
            <a:pPr algn="ctr"/>
            <a:r>
              <a:rPr lang="es-NI" sz="2000" b="1" dirty="0">
                <a:solidFill>
                  <a:schemeClr val="tx1">
                    <a:lumMod val="75000"/>
                    <a:lumOff val="25000"/>
                  </a:schemeClr>
                </a:solidFill>
                <a:latin typeface="Arial" pitchFamily="34" charset="0"/>
                <a:cs typeface="Arial" pitchFamily="34" charset="0"/>
              </a:rPr>
              <a:t>Evolución del Tipo de Cambio Efectivo Real del USD</a:t>
            </a:r>
            <a:endParaRPr lang="es-ES" sz="2000" dirty="0"/>
          </a:p>
        </p:txBody>
      </p:sp>
      <p:sp>
        <p:nvSpPr>
          <p:cNvPr id="3" name="2 Marcador de contenido"/>
          <p:cNvSpPr>
            <a:spLocks noGrp="1"/>
          </p:cNvSpPr>
          <p:nvPr>
            <p:ph sz="quarter" idx="1"/>
          </p:nvPr>
        </p:nvSpPr>
        <p:spPr>
          <a:xfrm>
            <a:off x="457200" y="764704"/>
            <a:ext cx="8229600" cy="5832648"/>
          </a:xfrm>
        </p:spPr>
        <p:txBody>
          <a:bodyPr>
            <a:normAutofit fontScale="25000" lnSpcReduction="20000"/>
          </a:bodyPr>
          <a:lstStyle/>
          <a:p>
            <a:pPr algn="just">
              <a:buNone/>
            </a:pPr>
            <a:r>
              <a:rPr lang="es-NI" sz="7200" b="1" dirty="0">
                <a:latin typeface="Arial" pitchFamily="34" charset="0"/>
                <a:cs typeface="Arial" pitchFamily="34" charset="0"/>
              </a:rPr>
              <a:t>¿Qué amenazas (problemas) plantea la apreciación del dólar?</a:t>
            </a:r>
          </a:p>
          <a:p>
            <a:pPr algn="just"/>
            <a:r>
              <a:rPr lang="es-ES" sz="7200" b="1" dirty="0">
                <a:latin typeface="Arial" pitchFamily="34" charset="0"/>
                <a:cs typeface="Arial" pitchFamily="34" charset="0"/>
              </a:rPr>
              <a:t>Efectos en la competitividad de los países en dependencia de cuáles son los socios comerciales de cada país. Es claro que la subida del dólar vuelve menos rentables las exportaciones a la eurozona, Japón y China. Incluso corresponde considerar cómo afectará la apreciación del dólar a la reciente recuperación de Estados Unidos.</a:t>
            </a:r>
          </a:p>
          <a:p>
            <a:pPr algn="just"/>
            <a:endParaRPr lang="es-ES" sz="7200" b="1" dirty="0">
              <a:latin typeface="Arial" pitchFamily="34" charset="0"/>
              <a:cs typeface="Arial" pitchFamily="34" charset="0"/>
            </a:endParaRPr>
          </a:p>
          <a:p>
            <a:pPr algn="just"/>
            <a:r>
              <a:rPr lang="es-ES" sz="7200" b="1" dirty="0">
                <a:latin typeface="Arial" pitchFamily="34" charset="0"/>
                <a:cs typeface="Arial" pitchFamily="34" charset="0"/>
              </a:rPr>
              <a:t>Afectación en el endeudamiento en dólares de las familias y empresas de los países emergentes, lo cual se reflejará en los balances de las familias y empresas endeudadas en dólares.</a:t>
            </a:r>
          </a:p>
          <a:p>
            <a:pPr algn="just">
              <a:buNone/>
            </a:pPr>
            <a:endParaRPr lang="es-ES" sz="7200" b="1" dirty="0">
              <a:latin typeface="Arial" pitchFamily="34" charset="0"/>
              <a:cs typeface="Arial" pitchFamily="34" charset="0"/>
            </a:endParaRPr>
          </a:p>
          <a:p>
            <a:pPr algn="just"/>
            <a:r>
              <a:rPr lang="es-ES" sz="7200" b="1" dirty="0">
                <a:latin typeface="Arial" pitchFamily="34" charset="0"/>
                <a:cs typeface="Arial" pitchFamily="34" charset="0"/>
              </a:rPr>
              <a:t>Por efecto de la anunciada subida de las tasas de interés en Estados Unidos, hay especial afectación en el resto del mundo por el drenaje de capitales hacia dicha economía.</a:t>
            </a:r>
          </a:p>
          <a:p>
            <a:pPr algn="just"/>
            <a:endParaRPr lang="es-ES" sz="7200" b="1" dirty="0">
              <a:latin typeface="Arial" pitchFamily="34" charset="0"/>
              <a:cs typeface="Arial" pitchFamily="34" charset="0"/>
            </a:endParaRPr>
          </a:p>
          <a:p>
            <a:pPr algn="just"/>
            <a:r>
              <a:rPr lang="es-ES" sz="7200" b="1" dirty="0">
                <a:latin typeface="Arial" pitchFamily="34" charset="0"/>
                <a:cs typeface="Arial" pitchFamily="34" charset="0"/>
              </a:rPr>
              <a:t>Dificultad de encontrar una “locomotora” del crecimiento global, como lo han sido Estados Unidos, Europa y China (y los países emergentes) más recientemente. Las dificultades encontradas por Grecia para la gestión de su deuda externa no resultan especialmente alentadoras, ya que Grecia sigue bajo la presión de la falta de liquidez internacional para iniciar una coyuntura de crecimiento que le permita superar el grave problema de endeudamiento.</a:t>
            </a:r>
          </a:p>
          <a:p>
            <a:pPr algn="just"/>
            <a:endParaRPr lang="es-ES" sz="7200" b="1"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NI" sz="1800" dirty="0"/>
          </a:p>
          <a:p>
            <a:pPr algn="just">
              <a:buNone/>
            </a:pPr>
            <a:endParaRPr lang="es-NI" sz="1800" dirty="0"/>
          </a:p>
          <a:p>
            <a:pPr algn="ctr">
              <a:buNone/>
            </a:pPr>
            <a:endParaRPr lang="es-NI"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r>
              <a:rPr lang="es-ES" sz="1800" dirty="0"/>
              <a:t>	</a:t>
            </a:r>
          </a:p>
          <a:p>
            <a:pPr algn="just">
              <a:buNone/>
            </a:pPr>
            <a:endParaRPr lang="es-ES" sz="1800" dirty="0"/>
          </a:p>
          <a:p>
            <a:pPr>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8058"/>
          </a:xfrm>
        </p:spPr>
        <p:txBody>
          <a:bodyPr/>
          <a:lstStyle/>
          <a:p>
            <a:pPr algn="ctr"/>
            <a:r>
              <a:rPr lang="es-NI" sz="2000" b="1" dirty="0">
                <a:solidFill>
                  <a:schemeClr val="tx1">
                    <a:lumMod val="75000"/>
                    <a:lumOff val="25000"/>
                  </a:schemeClr>
                </a:solidFill>
                <a:latin typeface="Arial" pitchFamily="34" charset="0"/>
                <a:cs typeface="Arial" pitchFamily="34" charset="0"/>
              </a:rPr>
              <a:t>Evolución del Tipo de Cambio Efectivo Real del USD</a:t>
            </a:r>
            <a:endParaRPr lang="es-ES" sz="2000" dirty="0"/>
          </a:p>
        </p:txBody>
      </p:sp>
      <p:sp>
        <p:nvSpPr>
          <p:cNvPr id="3" name="2 Marcador de contenido"/>
          <p:cNvSpPr>
            <a:spLocks noGrp="1"/>
          </p:cNvSpPr>
          <p:nvPr>
            <p:ph sz="quarter" idx="1"/>
          </p:nvPr>
        </p:nvSpPr>
        <p:spPr>
          <a:xfrm>
            <a:off x="457200" y="764704"/>
            <a:ext cx="8229600" cy="5832648"/>
          </a:xfrm>
        </p:spPr>
        <p:txBody>
          <a:bodyPr>
            <a:normAutofit fontScale="25000" lnSpcReduction="20000"/>
          </a:bodyPr>
          <a:lstStyle/>
          <a:p>
            <a:pPr algn="just"/>
            <a:r>
              <a:rPr lang="es-ES" sz="7200" b="1" dirty="0">
                <a:latin typeface="Arial" pitchFamily="34" charset="0"/>
                <a:cs typeface="Arial" pitchFamily="34" charset="0"/>
              </a:rPr>
              <a:t>Incapacidad del sistema monetario y financiero internacional de impedir la acumulación o transmisión de desequilibrios financieros internacionales, con consecuencias graves en la liquidez internacional. </a:t>
            </a:r>
          </a:p>
          <a:p>
            <a:pPr algn="just"/>
            <a:endParaRPr lang="es-ES" sz="7200" b="1" dirty="0">
              <a:latin typeface="Arial" pitchFamily="34" charset="0"/>
              <a:cs typeface="Arial" pitchFamily="34" charset="0"/>
            </a:endParaRPr>
          </a:p>
          <a:p>
            <a:pPr algn="just">
              <a:buNone/>
            </a:pPr>
            <a:r>
              <a:rPr lang="es-ES" sz="7200" b="1" dirty="0">
                <a:latin typeface="Arial" pitchFamily="34" charset="0"/>
                <a:cs typeface="Arial" pitchFamily="34" charset="0"/>
              </a:rPr>
              <a:t>	El peso de los mercados de capitales y las gestoras de activos en la búsqueda generalizada de rentabilidad no tiene en cuenta los riesgos que plantea la liquidez del mercado. Las tasas de interés tan bajas durante tanto tiempo y la posibilidad de su aumento pueden afectar la liquidez internacional de los países emergentes.</a:t>
            </a:r>
          </a:p>
          <a:p>
            <a:pPr algn="just"/>
            <a:endParaRPr lang="es-ES" sz="7200" b="1"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ES" sz="4000"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NI" sz="4000" dirty="0">
              <a:latin typeface="Arial" pitchFamily="34" charset="0"/>
              <a:cs typeface="Arial" pitchFamily="34" charset="0"/>
            </a:endParaRPr>
          </a:p>
          <a:p>
            <a:pPr algn="just">
              <a:buNone/>
            </a:pPr>
            <a:endParaRPr lang="es-NI" sz="1800" dirty="0"/>
          </a:p>
          <a:p>
            <a:pPr algn="just">
              <a:buNone/>
            </a:pPr>
            <a:endParaRPr lang="es-NI" sz="1800" dirty="0"/>
          </a:p>
          <a:p>
            <a:pPr algn="ctr">
              <a:buNone/>
            </a:pPr>
            <a:endParaRPr lang="es-NI"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endParaRPr lang="es-ES" sz="1800" dirty="0"/>
          </a:p>
          <a:p>
            <a:pPr algn="just">
              <a:buNone/>
            </a:pPr>
            <a:r>
              <a:rPr lang="es-ES" sz="1800" dirty="0"/>
              <a:t>	</a:t>
            </a:r>
          </a:p>
          <a:p>
            <a:pPr algn="just">
              <a:buNone/>
            </a:pPr>
            <a:endParaRPr lang="es-ES" sz="1800" dirty="0"/>
          </a:p>
          <a:p>
            <a:pPr>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404664"/>
            <a:ext cx="8229600" cy="432048"/>
          </a:xfrm>
        </p:spPr>
        <p:txBody>
          <a:bodyPr/>
          <a:lstStyle/>
          <a:p>
            <a:pPr algn="ctr"/>
            <a:r>
              <a:rPr lang="es-NI" sz="2000" b="1" dirty="0">
                <a:solidFill>
                  <a:schemeClr val="tx1">
                    <a:lumMod val="75000"/>
                    <a:lumOff val="25000"/>
                  </a:schemeClr>
                </a:solidFill>
                <a:latin typeface="Arial" pitchFamily="34" charset="0"/>
                <a:cs typeface="Arial" pitchFamily="34" charset="0"/>
              </a:rPr>
              <a:t>Transacciones con la plataforma http://www.oanda.com</a:t>
            </a:r>
            <a:endParaRPr lang="es-ES" sz="2000" dirty="0"/>
          </a:p>
        </p:txBody>
      </p:sp>
      <p:sp>
        <p:nvSpPr>
          <p:cNvPr id="3" name="2 Marcador de contenido"/>
          <p:cNvSpPr>
            <a:spLocks noGrp="1"/>
          </p:cNvSpPr>
          <p:nvPr>
            <p:ph sz="quarter" idx="1"/>
          </p:nvPr>
        </p:nvSpPr>
        <p:spPr>
          <a:xfrm>
            <a:off x="457200" y="764704"/>
            <a:ext cx="8229600" cy="5760640"/>
          </a:xfrm>
        </p:spPr>
        <p:txBody>
          <a:bodyPr>
            <a:normAutofit/>
          </a:bodyPr>
          <a:lstStyle/>
          <a:p>
            <a:pPr algn="just">
              <a:buNone/>
            </a:pPr>
            <a:endParaRPr lang="es-ES" sz="1800" dirty="0"/>
          </a:p>
          <a:p>
            <a:pPr algn="just">
              <a:buNone/>
            </a:pPr>
            <a:endParaRPr lang="es-ES" sz="1800" dirty="0"/>
          </a:p>
          <a:p>
            <a:pPr algn="just">
              <a:buNone/>
            </a:pPr>
            <a:endParaRPr lang="es-ES" sz="1800" dirty="0"/>
          </a:p>
          <a:p>
            <a:pPr algn="just">
              <a:buNone/>
            </a:pPr>
            <a:endParaRPr lang="es-NI" sz="1800" dirty="0"/>
          </a:p>
          <a:p>
            <a:pPr algn="just">
              <a:buNone/>
            </a:pPr>
            <a:endParaRPr lang="es-NI" sz="1800" dirty="0"/>
          </a:p>
          <a:p>
            <a:pPr algn="just">
              <a:buNone/>
            </a:pPr>
            <a:endParaRPr lang="es-NI" sz="1800" dirty="0"/>
          </a:p>
          <a:p>
            <a:pPr algn="just">
              <a:buNone/>
            </a:pPr>
            <a:endParaRPr lang="es-NI" sz="1800" dirty="0"/>
          </a:p>
          <a:p>
            <a:pPr algn="just">
              <a:buNone/>
            </a:pPr>
            <a:endParaRPr lang="es-NI" sz="1800" dirty="0"/>
          </a:p>
          <a:p>
            <a:pPr algn="ctr">
              <a:buNone/>
            </a:pPr>
            <a:r>
              <a:rPr lang="es-NI" sz="1800" dirty="0"/>
              <a:t>	</a:t>
            </a:r>
            <a:r>
              <a:rPr lang="es-NI" sz="1800" b="1" dirty="0">
                <a:hlinkClick r:id="rId2"/>
              </a:rPr>
              <a:t>Convertidor de monedas</a:t>
            </a:r>
            <a:endParaRPr lang="es-NI" sz="1800" b="1" dirty="0"/>
          </a:p>
          <a:p>
            <a:pPr algn="ctr">
              <a:buNone/>
            </a:pPr>
            <a:endParaRPr lang="es-ES" sz="1800" dirty="0"/>
          </a:p>
          <a:p>
            <a:pPr algn="just">
              <a:buNone/>
            </a:pPr>
            <a:r>
              <a:rPr lang="es-NI" sz="1800" b="1" dirty="0">
                <a:latin typeface="Arial" pitchFamily="34" charset="0"/>
                <a:cs typeface="Arial" pitchFamily="34" charset="0"/>
              </a:rPr>
              <a:t>	En Oanda, la ventana “Tengo esta divisa” significa la moneda a comprar (divisa base).  La ventana “Quiero esta divisa” significa las unidades que se necesitan para comprar.</a:t>
            </a:r>
            <a:endParaRPr lang="es-ES" sz="1800" b="1" dirty="0">
              <a:latin typeface="Arial" pitchFamily="34" charset="0"/>
              <a:cs typeface="Arial" pitchFamily="34" charset="0"/>
            </a:endParaRPr>
          </a:p>
          <a:p>
            <a:pPr algn="just">
              <a:buNone/>
            </a:pPr>
            <a:endParaRPr lang="es-ES" sz="1800" dirty="0"/>
          </a:p>
          <a:p>
            <a:pPr>
              <a:buNone/>
            </a:pPr>
            <a:endParaRPr lang="es-ES" sz="1800" b="1" dirty="0">
              <a:latin typeface="Arial" pitchFamily="34" charset="0"/>
              <a:cs typeface="Arial" pitchFamily="34" charset="0"/>
            </a:endParaRPr>
          </a:p>
          <a:p>
            <a:pPr>
              <a:buNone/>
            </a:pPr>
            <a:br>
              <a:rPr lang="es-ES" sz="1800" dirty="0"/>
            </a:br>
            <a:endParaRPr lang="es-ES" sz="1800" dirty="0"/>
          </a:p>
          <a:p>
            <a:pPr>
              <a:buNone/>
            </a:pPr>
            <a:endParaRPr lang="es-ES" sz="1800" b="1" dirty="0">
              <a:latin typeface="Arial" pitchFamily="34" charset="0"/>
              <a:cs typeface="Arial" pitchFamily="34" charset="0"/>
            </a:endParaRPr>
          </a:p>
        </p:txBody>
      </p:sp>
      <p:pic>
        <p:nvPicPr>
          <p:cNvPr id="4" name="3 Imagen" descr="forex-money1"/>
          <p:cNvPicPr/>
          <p:nvPr/>
        </p:nvPicPr>
        <p:blipFill>
          <a:blip r:embed="rId3" cstate="print"/>
          <a:srcRect/>
          <a:stretch>
            <a:fillRect/>
          </a:stretch>
        </p:blipFill>
        <p:spPr bwMode="auto">
          <a:xfrm>
            <a:off x="2699792" y="980728"/>
            <a:ext cx="3895725" cy="21240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075240" cy="41805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Características del mercado de divisas (continuación)</a:t>
            </a:r>
            <a:endParaRPr lang="es-ES" sz="2000" dirty="0"/>
          </a:p>
        </p:txBody>
      </p:sp>
      <p:sp>
        <p:nvSpPr>
          <p:cNvPr id="3" name="2 Marcador de contenido"/>
          <p:cNvSpPr>
            <a:spLocks noGrp="1"/>
          </p:cNvSpPr>
          <p:nvPr>
            <p:ph sz="quarter" idx="1"/>
          </p:nvPr>
        </p:nvSpPr>
        <p:spPr>
          <a:xfrm>
            <a:off x="457200" y="692696"/>
            <a:ext cx="8219256" cy="5781256"/>
          </a:xfrm>
        </p:spPr>
        <p:txBody>
          <a:bodyPr>
            <a:normAutofit/>
          </a:bodyPr>
          <a:lstStyle/>
          <a:p>
            <a:pPr algn="just">
              <a:buNone/>
              <a:defRPr/>
            </a:pPr>
            <a:r>
              <a:rPr lang="es-ES" dirty="0"/>
              <a:t>	</a:t>
            </a:r>
            <a:r>
              <a:rPr lang="es-ES" sz="1800" b="1" dirty="0">
                <a:latin typeface="Arial" pitchFamily="34" charset="0"/>
                <a:cs typeface="Arial" pitchFamily="34" charset="0"/>
              </a:rPr>
              <a:t>software está basado en Internet, utilizan java o flash y sólo se necesita un navegador como IE o Firefox para comunicarse, se pueden utilizar desde diferentes computadoras sin instalar la plataforma en cada una de ellas), pero existen plataformas que son útiles para operar con varios bróker, como metatrader. </a:t>
            </a:r>
          </a:p>
          <a:p>
            <a:pPr algn="just">
              <a:buNone/>
              <a:defRPr/>
            </a:pPr>
            <a:endParaRPr lang="es-ES" sz="1200" b="1" dirty="0">
              <a:latin typeface="Arial" pitchFamily="34" charset="0"/>
              <a:cs typeface="Arial" pitchFamily="34" charset="0"/>
            </a:endParaRPr>
          </a:p>
          <a:p>
            <a:pPr algn="just">
              <a:buNone/>
              <a:defRPr/>
            </a:pPr>
            <a:r>
              <a:rPr lang="es-ES" sz="1800" b="1" dirty="0">
                <a:latin typeface="Arial" pitchFamily="34" charset="0"/>
                <a:cs typeface="Arial" pitchFamily="34" charset="0"/>
              </a:rPr>
              <a:t>	Los metatrader son las plataformas propietarias más populares. No solo permite operar en forex, sino que también en los mercados de acciones, opciones y futuros.  Una de las ventajas que ofrece metatrader es la enorme cantidad de bróker que permiten operar con esta plataforma. </a:t>
            </a:r>
          </a:p>
          <a:p>
            <a:pPr algn="just">
              <a:buNone/>
              <a:defRPr/>
            </a:pPr>
            <a:endParaRPr lang="es-NI" sz="1200" b="1" dirty="0">
              <a:latin typeface="Arial" pitchFamily="34" charset="0"/>
              <a:cs typeface="Arial" pitchFamily="34" charset="0"/>
            </a:endParaRPr>
          </a:p>
          <a:p>
            <a:pPr algn="just">
              <a:buNone/>
              <a:defRPr/>
            </a:pPr>
            <a:r>
              <a:rPr lang="es-NI" sz="1800" b="1" dirty="0">
                <a:latin typeface="Arial" pitchFamily="34" charset="0"/>
                <a:cs typeface="Arial" pitchFamily="34" charset="0"/>
              </a:rPr>
              <a:t>	</a:t>
            </a:r>
            <a:r>
              <a:rPr lang="es-ES" sz="1800" b="1" dirty="0">
                <a:latin typeface="Arial" pitchFamily="34" charset="0"/>
                <a:cs typeface="Arial" pitchFamily="34" charset="0"/>
              </a:rPr>
              <a:t>Muchos bróker ofrecen varias versiones de su plataforma, por ejemplo una instalable en el sistema operativo que es la que nos brindará la mayor comodidad, una que pueda utilizarse en los navegadores de otras computadoras, y otra que puede utilizarse desde un teléfono móvil en momentos en que no tengamos acceso a una PC.</a:t>
            </a:r>
          </a:p>
          <a:p>
            <a:pPr algn="just">
              <a:buNone/>
              <a:defRPr/>
            </a:pPr>
            <a:endParaRPr lang="es-ES" sz="1800" b="1" dirty="0">
              <a:latin typeface="Arial" pitchFamily="34" charset="0"/>
              <a:cs typeface="Arial" pitchFamily="34" charset="0"/>
            </a:endParaRPr>
          </a:p>
          <a:p>
            <a:endParaRPr lang="es-E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467600" cy="41805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Funciones del mercado de divisas</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395536" y="764704"/>
            <a:ext cx="8280920" cy="5709248"/>
          </a:xfrm>
        </p:spPr>
        <p:txBody>
          <a:bodyPr>
            <a:normAutofit/>
          </a:bodyPr>
          <a:lstStyle/>
          <a:p>
            <a:pPr algn="just">
              <a:defRPr/>
            </a:pPr>
            <a:r>
              <a:rPr lang="es-NI" sz="1800" b="1" dirty="0">
                <a:solidFill>
                  <a:schemeClr val="tx1">
                    <a:lumMod val="75000"/>
                    <a:lumOff val="25000"/>
                  </a:schemeClr>
                </a:solidFill>
                <a:latin typeface="Arial" pitchFamily="34" charset="0"/>
                <a:cs typeface="Arial" pitchFamily="34" charset="0"/>
              </a:rPr>
              <a:t>Permite transferir el poder adquisitivo entre monedas (la función más importante). El comercio y las finanzas internacionales se realizan a gran escala, por la transferencia de fondos en 	diversas monedas y de un país a otro.  Por ejemplo, si una empresa mexicana adquiere equipo europeo, necesita el poder adquisitivo en euros.  Un banco mexicano, por medio del mercado de divisas, cancela la factura en euros en Paris y carga la cuenta de la compañía mexicana en pesos.  ¿Cómo?  El banco mexicano calcula la transacción en pesos: 800,000 euros ÷ 10.25 (T.C del peso frente al euro), 78,048.78 pesos se cargan a la cuenta del comprador y se transfiere vía electrónica  los 800 mil euros desde la cuenta del banco mexicano en Paris a la cuenta del vendedor.</a:t>
            </a:r>
          </a:p>
          <a:p>
            <a:pPr algn="just" fontAlgn="auto">
              <a:spcAft>
                <a:spcPts val="0"/>
              </a:spcAft>
              <a:buNone/>
              <a:defRPr/>
            </a:pPr>
            <a:endParaRPr lang="es-NI" sz="1200" b="1" dirty="0">
              <a:solidFill>
                <a:schemeClr val="tx1">
                  <a:lumMod val="75000"/>
                  <a:lumOff val="25000"/>
                </a:schemeClr>
              </a:solidFill>
              <a:latin typeface="Arial" pitchFamily="34" charset="0"/>
              <a:cs typeface="Arial" pitchFamily="34" charset="0"/>
            </a:endParaRP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rPr>
              <a:t>	El banco mexicano compra los dólares en México y obtiene los euros en New York, para que el banco disponga de los euros en Paris. </a:t>
            </a:r>
          </a:p>
          <a:p>
            <a:pPr algn="just">
              <a:buNone/>
              <a:defRPr/>
            </a:pPr>
            <a:endParaRPr lang="es-NI" sz="1200" b="1" dirty="0">
              <a:solidFill>
                <a:schemeClr val="tx1">
                  <a:lumMod val="75000"/>
                  <a:lumOff val="25000"/>
                </a:schemeClr>
              </a:solidFill>
              <a:latin typeface="Arial" pitchFamily="34" charset="0"/>
              <a:cs typeface="Arial" pitchFamily="34" charset="0"/>
            </a:endParaRPr>
          </a:p>
          <a:p>
            <a:pPr algn="just">
              <a:defRPr/>
            </a:pPr>
            <a:r>
              <a:rPr lang="es-NI" sz="1800" b="1" dirty="0">
                <a:solidFill>
                  <a:schemeClr val="tx1">
                    <a:lumMod val="75000"/>
                    <a:lumOff val="25000"/>
                  </a:schemeClr>
                </a:solidFill>
                <a:latin typeface="Arial" pitchFamily="34" charset="0"/>
                <a:cs typeface="Arial" pitchFamily="34" charset="0"/>
              </a:rPr>
              <a:t>Suministra instrumentos y mecanismos para financiar el comercio y las inversiones internacionales. Se refiere a que las transacciones de comercio internacional  se financian por los pedidos en tránsito. Por eso, en el mercado global de divisas se utilizan unos contratos básicos para las transacciones: 		       </a:t>
            </a:r>
          </a:p>
          <a:p>
            <a:pPr algn="just" fontAlgn="auto">
              <a:spcAft>
                <a:spcPts val="0"/>
              </a:spcAft>
              <a:buNone/>
              <a:defRPr/>
            </a:pPr>
            <a:endParaRPr lang="es-NI" sz="1800" b="1" dirty="0">
              <a:solidFill>
                <a:schemeClr val="tx1">
                  <a:lumMod val="75000"/>
                  <a:lumOff val="25000"/>
                </a:schemeClr>
              </a:solidFill>
              <a:latin typeface="Arial" pitchFamily="34" charset="0"/>
              <a:cs typeface="Arial" pitchFamily="34" charset="0"/>
            </a:endParaRPr>
          </a:p>
          <a:p>
            <a:pPr algn="just">
              <a:defRPr/>
            </a:pPr>
            <a:endParaRPr lang="es-E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19256" cy="418058"/>
          </a:xfrm>
        </p:spPr>
        <p:txBody>
          <a:bodyPr>
            <a:normAutofit/>
          </a:bodyPr>
          <a:lstStyle/>
          <a:p>
            <a:pPr algn="ctr"/>
            <a:r>
              <a:rPr lang="es-NI" sz="2000" b="1" dirty="0">
                <a:solidFill>
                  <a:schemeClr val="tx1">
                    <a:lumMod val="75000"/>
                    <a:lumOff val="25000"/>
                  </a:schemeClr>
                </a:solidFill>
                <a:latin typeface="Arial" pitchFamily="34" charset="0"/>
                <a:cs typeface="Arial" pitchFamily="34" charset="0"/>
              </a:rPr>
              <a:t>Funciones del mercado de divisas (continuación)</a:t>
            </a:r>
            <a:endParaRPr lang="es-ES" sz="2000" b="1" dirty="0">
              <a:latin typeface="Arial" pitchFamily="34" charset="0"/>
              <a:cs typeface="Arial" pitchFamily="34" charset="0"/>
            </a:endParaRPr>
          </a:p>
        </p:txBody>
      </p:sp>
      <p:sp>
        <p:nvSpPr>
          <p:cNvPr id="3" name="2 Marcador de contenido"/>
          <p:cNvSpPr>
            <a:spLocks noGrp="1"/>
          </p:cNvSpPr>
          <p:nvPr>
            <p:ph sz="quarter" idx="1"/>
          </p:nvPr>
        </p:nvSpPr>
        <p:spPr>
          <a:xfrm>
            <a:off x="457200" y="836712"/>
            <a:ext cx="8219256" cy="5760640"/>
          </a:xfrm>
        </p:spPr>
        <p:txBody>
          <a:bodyPr>
            <a:normAutofit/>
          </a:bodyPr>
          <a:lstStyle/>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sym typeface="Wingdings"/>
              </a:rPr>
              <a:t>	 Carta de crédito (contrato de venta con tres participantes: banco     emisor, banco confirmante y beneficiario)</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sym typeface="Wingdings"/>
              </a:rPr>
              <a:t>      Medios de pago (transferencia bancaria y letra de cambio)</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sym typeface="Wingdings"/>
              </a:rPr>
              <a:t>      Conocimiento de embarque (términos contrato de transporte)</a:t>
            </a:r>
          </a:p>
          <a:p>
            <a:pPr algn="just" fontAlgn="auto">
              <a:spcAft>
                <a:spcPts val="0"/>
              </a:spcAft>
              <a:buNone/>
              <a:defRPr/>
            </a:pPr>
            <a:r>
              <a:rPr lang="es-NI" sz="1800" b="1" dirty="0">
                <a:solidFill>
                  <a:schemeClr val="tx1">
                    <a:lumMod val="75000"/>
                    <a:lumOff val="25000"/>
                  </a:schemeClr>
                </a:solidFill>
                <a:latin typeface="Arial" pitchFamily="34" charset="0"/>
                <a:cs typeface="Arial" pitchFamily="34" charset="0"/>
                <a:sym typeface="Wingdings"/>
              </a:rPr>
              <a:t>       Aceptación bancaria</a:t>
            </a:r>
          </a:p>
          <a:p>
            <a:pPr algn="just" fontAlgn="auto">
              <a:spcAft>
                <a:spcPts val="0"/>
              </a:spcAft>
              <a:buNone/>
              <a:defRPr/>
            </a:pPr>
            <a:endParaRPr lang="es-NI" sz="1200" b="1" dirty="0">
              <a:solidFill>
                <a:schemeClr val="tx1">
                  <a:lumMod val="75000"/>
                  <a:lumOff val="25000"/>
                </a:schemeClr>
              </a:solidFill>
              <a:latin typeface="Arial" pitchFamily="34" charset="0"/>
              <a:cs typeface="Arial" pitchFamily="34" charset="0"/>
              <a:sym typeface="Wingdings"/>
            </a:endParaRPr>
          </a:p>
          <a:p>
            <a:pPr algn="just">
              <a:defRPr/>
            </a:pPr>
            <a:r>
              <a:rPr lang="es-NI" sz="1800" b="1" dirty="0">
                <a:solidFill>
                  <a:schemeClr val="tx1">
                    <a:lumMod val="75000"/>
                    <a:lumOff val="25000"/>
                  </a:schemeClr>
                </a:solidFill>
                <a:latin typeface="Arial" pitchFamily="34" charset="0"/>
                <a:cs typeface="Arial" pitchFamily="34" charset="0"/>
              </a:rPr>
              <a:t>Da facilidades para la administración de riesgo (coberturas), el arbitraje y la especulación.</a:t>
            </a:r>
          </a:p>
          <a:p>
            <a:endParaRPr lang="es-NI" sz="1200" dirty="0"/>
          </a:p>
          <a:p>
            <a:pPr algn="ctr">
              <a:buNone/>
            </a:pPr>
            <a:r>
              <a:rPr lang="es-NI" sz="1800" b="1" dirty="0">
                <a:solidFill>
                  <a:schemeClr val="tx1">
                    <a:lumMod val="75000"/>
                    <a:lumOff val="25000"/>
                  </a:schemeClr>
                </a:solidFill>
                <a:latin typeface="Arial" pitchFamily="34" charset="0"/>
                <a:cs typeface="Arial" pitchFamily="34" charset="0"/>
              </a:rPr>
              <a:t>Funcionamiento del forex</a:t>
            </a:r>
          </a:p>
          <a:p>
            <a:pPr algn="just"/>
            <a:r>
              <a:rPr lang="es-ES" sz="1800" b="1" dirty="0">
                <a:latin typeface="Arial" pitchFamily="34" charset="0"/>
                <a:cs typeface="Arial" pitchFamily="34" charset="0"/>
              </a:rPr>
              <a:t>Las diferentes monedas dentro del mercado de divisas se comercian por “lotes”. Cada lote equivale a un monto de $1,000. Y por efecto del apalancamiento, un operador dentro del mercado forex puede transar con $100,000 fácilmente y sólo depositar mil dólares. </a:t>
            </a:r>
          </a:p>
          <a:p>
            <a:pPr algn="just">
              <a:buNone/>
            </a:pPr>
            <a:endParaRPr lang="es-ES" sz="1200" b="1" dirty="0">
              <a:latin typeface="Arial" pitchFamily="34" charset="0"/>
              <a:cs typeface="Arial" pitchFamily="34" charset="0"/>
            </a:endParaRPr>
          </a:p>
          <a:p>
            <a:pPr algn="just"/>
            <a:r>
              <a:rPr lang="es-ES" sz="1800" b="1" dirty="0">
                <a:latin typeface="Arial" pitchFamily="34" charset="0"/>
                <a:cs typeface="Arial" pitchFamily="34" charset="0"/>
              </a:rPr>
              <a:t>Todas las monedas en el mercado de divisas son compradas y vendidas simultáneamente mediante pares de divisas. Las distintas divisas se encuentran codificadas por 3 letras:</a:t>
            </a:r>
          </a:p>
          <a:p>
            <a:pPr algn="just"/>
            <a:endParaRPr lang="es-ES" sz="1800" b="1" dirty="0">
              <a:latin typeface="Arial" pitchFamily="34" charset="0"/>
              <a:cs typeface="Arial" pitchFamily="34" charset="0"/>
            </a:endParaRPr>
          </a:p>
          <a:p>
            <a:pPr algn="just"/>
            <a:endParaRPr lang="es-NI" sz="1800" b="1" dirty="0">
              <a:solidFill>
                <a:schemeClr val="tx1">
                  <a:lumMod val="75000"/>
                  <a:lumOff val="25000"/>
                </a:schemeClr>
              </a:solidFill>
              <a:latin typeface="Arial" pitchFamily="34" charset="0"/>
              <a:cs typeface="Arial" pitchFamily="34" charset="0"/>
            </a:endParaRPr>
          </a:p>
          <a:p>
            <a:pPr algn="ctr">
              <a:buNone/>
            </a:pPr>
            <a:endParaRPr lang="es-ES" sz="1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irador">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1939</TotalTime>
  <Words>2216</Words>
  <Application>Microsoft Office PowerPoint</Application>
  <PresentationFormat>Presentación en pantalla (4:3)</PresentationFormat>
  <Paragraphs>722</Paragraphs>
  <Slides>68</Slides>
  <Notes>3</Notes>
  <HiddenSlides>0</HiddenSlides>
  <MMClips>1</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68</vt:i4>
      </vt:variant>
    </vt:vector>
  </HeadingPairs>
  <TitlesOfParts>
    <vt:vector size="75" baseType="lpstr">
      <vt:lpstr>宋体</vt:lpstr>
      <vt:lpstr>Arial</vt:lpstr>
      <vt:lpstr>Calibri</vt:lpstr>
      <vt:lpstr>Century Schoolbook</vt:lpstr>
      <vt:lpstr>Wingdings</vt:lpstr>
      <vt:lpstr>Wingdings 2</vt:lpstr>
      <vt:lpstr>Mirador</vt:lpstr>
      <vt:lpstr>Finanzas Internacionales:</vt:lpstr>
      <vt:lpstr>El mercado global de divisas</vt:lpstr>
      <vt:lpstr>El mercado Global de divisas</vt:lpstr>
      <vt:lpstr>El mercado Global de divisas</vt:lpstr>
      <vt:lpstr>Características del mercado de divisas</vt:lpstr>
      <vt:lpstr>Características del mercado de divisas (continuación)</vt:lpstr>
      <vt:lpstr>Características del mercado de divisas (continuación)</vt:lpstr>
      <vt:lpstr>Funciones del mercado de divisas</vt:lpstr>
      <vt:lpstr>Funciones del mercado de divisas (continuación)</vt:lpstr>
      <vt:lpstr>Funcionamiento del forex</vt:lpstr>
      <vt:lpstr>Funcionamiento del FOREX (continuación)</vt:lpstr>
      <vt:lpstr>Funcionamiento del forex (continuación)</vt:lpstr>
      <vt:lpstr>Funcionamiento del forex (continuación)</vt:lpstr>
      <vt:lpstr>Funcionamiento del forex (continuación)</vt:lpstr>
      <vt:lpstr>Funcionamiento del forex (continuación)</vt:lpstr>
      <vt:lpstr>Funcionamiento del forex (continuación)</vt:lpstr>
      <vt:lpstr>Video: “Cómo funciona el forex”</vt:lpstr>
      <vt:lpstr>Las 10 divisas más importantes a nivel mundial</vt:lpstr>
      <vt:lpstr>Las 10 divisas más importantes a nivel mundial</vt:lpstr>
      <vt:lpstr>Las 10 divisas más importantes a nivel mundial</vt:lpstr>
      <vt:lpstr>Las 10 divisas más importantes a nivel mundial</vt:lpstr>
      <vt:lpstr>Las 10 divisas más importantes a nivel mundial</vt:lpstr>
      <vt:lpstr>Las 10 divisas más importantes a nivel mundial</vt:lpstr>
      <vt:lpstr>Las 10 divisas más importantes a nivel mundial</vt:lpstr>
      <vt:lpstr>Las 10 divisas más importantes a nivel mundial</vt:lpstr>
      <vt:lpstr>Las 10 divisas más importantes a nivel mundial</vt:lpstr>
      <vt:lpstr>Las 10 divisas más importantes a nivel mundial</vt:lpstr>
      <vt:lpstr>Las 10 divisas más importantes a nivel mundial</vt:lpstr>
      <vt:lpstr>Las 10 divisas más importantes a nivel mundial</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Divisas menos frecuentes o de economías emergentes</vt:lpstr>
      <vt:lpstr>Tipos de cambio y cotizaciones</vt:lpstr>
      <vt:lpstr>Tipos de cambio y cotizaciones</vt:lpstr>
      <vt:lpstr>Tipos de cambio y cotizaciones</vt:lpstr>
      <vt:lpstr>Variaciones del precio de las divisas  depreciación, apreciación, devaluación y revaluación</vt:lpstr>
      <vt:lpstr>Variaciones del precio de las divisas  depreciación, apreciación, devaluación y revaluación</vt:lpstr>
      <vt:lpstr>Variaciones del precio de las divisas  depreciación, apreciación, devaluación y revaluación</vt:lpstr>
      <vt:lpstr>Arbitraje de divisas</vt:lpstr>
      <vt:lpstr>Arbitraje de divisas</vt:lpstr>
      <vt:lpstr>Cesta de divisas</vt:lpstr>
      <vt:lpstr>Cesta de divisas</vt:lpstr>
      <vt:lpstr>Ingreso de China a la canasta de divisas</vt:lpstr>
      <vt:lpstr>Ingreso de China a la canasta de divisas</vt:lpstr>
      <vt:lpstr>Ingreso de China a la canasta de divisas</vt:lpstr>
      <vt:lpstr>Ingreso de China a la canasta de divisas</vt:lpstr>
      <vt:lpstr>el yuan junto a las principales monedas del mundo</vt:lpstr>
      <vt:lpstr>el yuan junto a las principales monedas del mundo</vt:lpstr>
      <vt:lpstr>Evolución del Tipo de Cambio Efectivo Real del USD</vt:lpstr>
      <vt:lpstr>Evolución del Tipo de Cambio Efectivo Real del USD</vt:lpstr>
      <vt:lpstr>Evolución del Tipo de Cambio Efectivo Real del USD</vt:lpstr>
      <vt:lpstr>Evolución del Tipo de Cambio Efectivo Real del USD</vt:lpstr>
      <vt:lpstr>Evolución del Tipo de Cambio Efectivo Real del USD</vt:lpstr>
      <vt:lpstr>Evolución del Tipo de Cambio Efectivo Real del USD</vt:lpstr>
      <vt:lpstr>Transacciones con la plataforma http://www.oanda.com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dc:title>
  <dc:creator>PC-PERSONAL</dc:creator>
  <cp:lastModifiedBy>User</cp:lastModifiedBy>
  <cp:revision>230</cp:revision>
  <dcterms:created xsi:type="dcterms:W3CDTF">2016-04-12T22:32:58Z</dcterms:created>
  <dcterms:modified xsi:type="dcterms:W3CDTF">2016-05-18T14:52:33Z</dcterms:modified>
</cp:coreProperties>
</file>